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72" r:id="rId3"/>
    <p:sldId id="273" r:id="rId4"/>
    <p:sldId id="274" r:id="rId5"/>
    <p:sldId id="258" r:id="rId6"/>
    <p:sldId id="275" r:id="rId7"/>
    <p:sldId id="276" r:id="rId8"/>
    <p:sldId id="259" r:id="rId9"/>
    <p:sldId id="277" r:id="rId10"/>
    <p:sldId id="265" r:id="rId11"/>
    <p:sldId id="267" r:id="rId12"/>
    <p:sldId id="261" r:id="rId13"/>
    <p:sldId id="269" r:id="rId14"/>
    <p:sldId id="263" r:id="rId15"/>
    <p:sldId id="268" r:id="rId16"/>
    <p:sldId id="266" r:id="rId17"/>
    <p:sldId id="271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6184C-DD5E-4735-B2B5-B369808CA9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0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4BF24-DC7A-4EF2-A9A7-B3AFD29E7B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68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C3A8F-8A9E-4F3C-95A8-B9080BA9477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26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C24DE-27E7-4326-8F6B-0A6D9E50E6C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05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D9603-486E-4E4E-AE92-D966F677B8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51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C663C-C23C-4AF6-8BEC-D104D1151CD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72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DB626-364D-4149-A1A2-824D5074C4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1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7BA91-5514-406B-9FB3-0EE7960013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61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A2156-3A1F-4457-A128-B59D62C7049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82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EB9FB-2C6B-412C-9C2C-8954EC3718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51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66AFE-F4B9-407E-B6D0-7FD2F7B026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4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A584EA-6A58-4A95-8723-843D1AF8561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98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4038600"/>
            <a:ext cx="9144000" cy="2819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0" y="3429000"/>
            <a:ext cx="9144000" cy="1143000"/>
            <a:chOff x="0" y="2160"/>
            <a:chExt cx="5760" cy="720"/>
          </a:xfrm>
        </p:grpSpPr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0" y="2160"/>
              <a:ext cx="2736" cy="52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2832" y="2160"/>
              <a:ext cx="2928" cy="528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720" y="2256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FFFF"/>
                  </a:solidFill>
                </a:rPr>
                <a:t>oceanic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3600" y="2256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FFFF"/>
                  </a:solidFill>
                </a:rPr>
                <a:t>oceanic</a:t>
              </a:r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0" y="2880"/>
              <a:ext cx="2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H="1">
              <a:off x="2880" y="2880"/>
              <a:ext cx="28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181" name="Group 13"/>
          <p:cNvGrpSpPr>
            <a:grpSpLocks/>
          </p:cNvGrpSpPr>
          <p:nvPr/>
        </p:nvGrpSpPr>
        <p:grpSpPr bwMode="auto">
          <a:xfrm>
            <a:off x="2590800" y="4038601"/>
            <a:ext cx="9906000" cy="2316163"/>
            <a:chOff x="1632" y="2544"/>
            <a:chExt cx="6240" cy="1459"/>
          </a:xfrm>
        </p:grpSpPr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 rot="-2112836">
              <a:off x="1632" y="2544"/>
              <a:ext cx="1488" cy="528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3024" y="3715"/>
              <a:ext cx="48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B050"/>
                  </a:solidFill>
                </a:rPr>
                <a:t>A:  Deep-ocean trench</a:t>
              </a:r>
            </a:p>
          </p:txBody>
        </p:sp>
      </p:grp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52400" y="1600200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Q:  What happens here?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09600" y="2061865"/>
            <a:ext cx="944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A:  </a:t>
            </a:r>
            <a:r>
              <a:rPr lang="en-US" sz="2400" b="1" dirty="0" err="1">
                <a:solidFill>
                  <a:srgbClr val="FF0000"/>
                </a:solidFill>
              </a:rPr>
              <a:t>Subduction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191000" y="53340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Q: What is created here?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700" y="152400"/>
            <a:ext cx="491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 : Boundary?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9725" y="685800"/>
            <a:ext cx="484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A: Convergent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93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/>
      <p:bldP spid="7185" grpId="0"/>
      <p:bldP spid="7186" grpId="0"/>
      <p:bldP spid="18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4038600"/>
            <a:ext cx="9144000" cy="2819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2362200"/>
            <a:ext cx="53340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4572000" y="1066800"/>
            <a:ext cx="4954588" cy="2173288"/>
          </a:xfrm>
          <a:custGeom>
            <a:avLst/>
            <a:gdLst>
              <a:gd name="T0" fmla="*/ 1 w 3121"/>
              <a:gd name="T1" fmla="*/ 1332 h 1369"/>
              <a:gd name="T2" fmla="*/ 37 w 3121"/>
              <a:gd name="T3" fmla="*/ 1131 h 1369"/>
              <a:gd name="T4" fmla="*/ 138 w 3121"/>
              <a:gd name="T5" fmla="*/ 1049 h 1369"/>
              <a:gd name="T6" fmla="*/ 193 w 3121"/>
              <a:gd name="T7" fmla="*/ 1030 h 1369"/>
              <a:gd name="T8" fmla="*/ 229 w 3121"/>
              <a:gd name="T9" fmla="*/ 976 h 1369"/>
              <a:gd name="T10" fmla="*/ 257 w 3121"/>
              <a:gd name="T11" fmla="*/ 921 h 1369"/>
              <a:gd name="T12" fmla="*/ 284 w 3121"/>
              <a:gd name="T13" fmla="*/ 912 h 1369"/>
              <a:gd name="T14" fmla="*/ 385 w 3121"/>
              <a:gd name="T15" fmla="*/ 857 h 1369"/>
              <a:gd name="T16" fmla="*/ 467 w 3121"/>
              <a:gd name="T17" fmla="*/ 774 h 1369"/>
              <a:gd name="T18" fmla="*/ 540 w 3121"/>
              <a:gd name="T19" fmla="*/ 701 h 1369"/>
              <a:gd name="T20" fmla="*/ 623 w 3121"/>
              <a:gd name="T21" fmla="*/ 656 h 1369"/>
              <a:gd name="T22" fmla="*/ 696 w 3121"/>
              <a:gd name="T23" fmla="*/ 601 h 1369"/>
              <a:gd name="T24" fmla="*/ 796 w 3121"/>
              <a:gd name="T25" fmla="*/ 528 h 1369"/>
              <a:gd name="T26" fmla="*/ 1080 w 3121"/>
              <a:gd name="T27" fmla="*/ 418 h 1369"/>
              <a:gd name="T28" fmla="*/ 1308 w 3121"/>
              <a:gd name="T29" fmla="*/ 345 h 1369"/>
              <a:gd name="T30" fmla="*/ 1647 w 3121"/>
              <a:gd name="T31" fmla="*/ 272 h 1369"/>
              <a:gd name="T32" fmla="*/ 1765 w 3121"/>
              <a:gd name="T33" fmla="*/ 226 h 1369"/>
              <a:gd name="T34" fmla="*/ 1967 w 3121"/>
              <a:gd name="T35" fmla="*/ 189 h 1369"/>
              <a:gd name="T36" fmla="*/ 2140 w 3121"/>
              <a:gd name="T37" fmla="*/ 171 h 1369"/>
              <a:gd name="T38" fmla="*/ 2305 w 3121"/>
              <a:gd name="T39" fmla="*/ 107 h 1369"/>
              <a:gd name="T40" fmla="*/ 2552 w 3121"/>
              <a:gd name="T41" fmla="*/ 61 h 1369"/>
              <a:gd name="T42" fmla="*/ 2607 w 3121"/>
              <a:gd name="T43" fmla="*/ 25 h 1369"/>
              <a:gd name="T44" fmla="*/ 2634 w 3121"/>
              <a:gd name="T45" fmla="*/ 6 h 1369"/>
              <a:gd name="T46" fmla="*/ 2680 w 3121"/>
              <a:gd name="T47" fmla="*/ 1369 h 1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21" h="1369">
                <a:moveTo>
                  <a:pt x="1" y="1332"/>
                </a:moveTo>
                <a:cubicBezTo>
                  <a:pt x="4" y="1287"/>
                  <a:pt x="0" y="1180"/>
                  <a:pt x="37" y="1131"/>
                </a:cubicBezTo>
                <a:cubicBezTo>
                  <a:pt x="69" y="1089"/>
                  <a:pt x="95" y="1077"/>
                  <a:pt x="138" y="1049"/>
                </a:cubicBezTo>
                <a:cubicBezTo>
                  <a:pt x="154" y="1038"/>
                  <a:pt x="193" y="1030"/>
                  <a:pt x="193" y="1030"/>
                </a:cubicBezTo>
                <a:cubicBezTo>
                  <a:pt x="205" y="1012"/>
                  <a:pt x="222" y="996"/>
                  <a:pt x="229" y="976"/>
                </a:cubicBezTo>
                <a:cubicBezTo>
                  <a:pt x="235" y="959"/>
                  <a:pt x="242" y="933"/>
                  <a:pt x="257" y="921"/>
                </a:cubicBezTo>
                <a:cubicBezTo>
                  <a:pt x="264" y="915"/>
                  <a:pt x="275" y="915"/>
                  <a:pt x="284" y="912"/>
                </a:cubicBezTo>
                <a:cubicBezTo>
                  <a:pt x="310" y="886"/>
                  <a:pt x="350" y="868"/>
                  <a:pt x="385" y="857"/>
                </a:cubicBezTo>
                <a:cubicBezTo>
                  <a:pt x="420" y="832"/>
                  <a:pt x="438" y="804"/>
                  <a:pt x="467" y="774"/>
                </a:cubicBezTo>
                <a:cubicBezTo>
                  <a:pt x="482" y="728"/>
                  <a:pt x="501" y="722"/>
                  <a:pt x="540" y="701"/>
                </a:cubicBezTo>
                <a:cubicBezTo>
                  <a:pt x="633" y="650"/>
                  <a:pt x="561" y="676"/>
                  <a:pt x="623" y="656"/>
                </a:cubicBezTo>
                <a:cubicBezTo>
                  <a:pt x="644" y="634"/>
                  <a:pt x="696" y="601"/>
                  <a:pt x="696" y="601"/>
                </a:cubicBezTo>
                <a:cubicBezTo>
                  <a:pt x="721" y="562"/>
                  <a:pt x="753" y="542"/>
                  <a:pt x="796" y="528"/>
                </a:cubicBezTo>
                <a:cubicBezTo>
                  <a:pt x="868" y="456"/>
                  <a:pt x="985" y="441"/>
                  <a:pt x="1080" y="418"/>
                </a:cubicBezTo>
                <a:cubicBezTo>
                  <a:pt x="1143" y="376"/>
                  <a:pt x="1233" y="357"/>
                  <a:pt x="1308" y="345"/>
                </a:cubicBezTo>
                <a:cubicBezTo>
                  <a:pt x="1417" y="300"/>
                  <a:pt x="1532" y="294"/>
                  <a:pt x="1647" y="272"/>
                </a:cubicBezTo>
                <a:cubicBezTo>
                  <a:pt x="1691" y="264"/>
                  <a:pt x="1726" y="245"/>
                  <a:pt x="1765" y="226"/>
                </a:cubicBezTo>
                <a:cubicBezTo>
                  <a:pt x="1822" y="198"/>
                  <a:pt x="1907" y="196"/>
                  <a:pt x="1967" y="189"/>
                </a:cubicBezTo>
                <a:cubicBezTo>
                  <a:pt x="2075" y="162"/>
                  <a:pt x="1888" y="206"/>
                  <a:pt x="2140" y="171"/>
                </a:cubicBezTo>
                <a:cubicBezTo>
                  <a:pt x="2196" y="163"/>
                  <a:pt x="2253" y="126"/>
                  <a:pt x="2305" y="107"/>
                </a:cubicBezTo>
                <a:cubicBezTo>
                  <a:pt x="2386" y="77"/>
                  <a:pt x="2467" y="73"/>
                  <a:pt x="2552" y="61"/>
                </a:cubicBezTo>
                <a:cubicBezTo>
                  <a:pt x="2570" y="49"/>
                  <a:pt x="2589" y="37"/>
                  <a:pt x="2607" y="25"/>
                </a:cubicBezTo>
                <a:cubicBezTo>
                  <a:pt x="2616" y="19"/>
                  <a:pt x="2634" y="6"/>
                  <a:pt x="2634" y="6"/>
                </a:cubicBezTo>
                <a:cubicBezTo>
                  <a:pt x="3121" y="112"/>
                  <a:pt x="2680" y="0"/>
                  <a:pt x="2680" y="1369"/>
                </a:cubicBezTo>
              </a:path>
            </a:pathLst>
          </a:cu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197" name="AutoShape 5"/>
          <p:cNvCxnSpPr>
            <a:cxnSpLocks noChangeShapeType="1"/>
            <a:stCxn id="8196" idx="0"/>
            <a:endCxn id="8196" idx="23"/>
          </p:cNvCxnSpPr>
          <p:nvPr/>
        </p:nvCxnSpPr>
        <p:spPr bwMode="auto">
          <a:xfrm>
            <a:off x="4573588" y="3181350"/>
            <a:ext cx="4252912" cy="58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0" y="3200400"/>
            <a:ext cx="9372600" cy="990600"/>
            <a:chOff x="0" y="2016"/>
            <a:chExt cx="5904" cy="624"/>
          </a:xfrm>
        </p:grpSpPr>
        <p:grpSp>
          <p:nvGrpSpPr>
            <p:cNvPr id="8199" name="Group 7"/>
            <p:cNvGrpSpPr>
              <a:grpSpLocks/>
            </p:cNvGrpSpPr>
            <p:nvPr/>
          </p:nvGrpSpPr>
          <p:grpSpPr bwMode="auto">
            <a:xfrm>
              <a:off x="0" y="2016"/>
              <a:ext cx="2928" cy="528"/>
              <a:chOff x="0" y="2160"/>
              <a:chExt cx="2928" cy="528"/>
            </a:xfrm>
          </p:grpSpPr>
          <p:sp>
            <p:nvSpPr>
              <p:cNvPr id="8200" name="Rectangle 8"/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2928" cy="52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720" y="2256"/>
                <a:ext cx="184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oceanic</a:t>
                </a:r>
              </a:p>
            </p:txBody>
          </p:sp>
        </p:grpSp>
        <p:grpSp>
          <p:nvGrpSpPr>
            <p:cNvPr id="8202" name="Group 10"/>
            <p:cNvGrpSpPr>
              <a:grpSpLocks/>
            </p:cNvGrpSpPr>
            <p:nvPr/>
          </p:nvGrpSpPr>
          <p:grpSpPr bwMode="auto">
            <a:xfrm>
              <a:off x="2928" y="2016"/>
              <a:ext cx="2832" cy="528"/>
              <a:chOff x="2832" y="1728"/>
              <a:chExt cx="2928" cy="528"/>
            </a:xfrm>
          </p:grpSpPr>
          <p:sp>
            <p:nvSpPr>
              <p:cNvPr id="8203" name="Rectangle 11"/>
              <p:cNvSpPr>
                <a:spLocks noChangeArrowheads="1"/>
              </p:cNvSpPr>
              <p:nvPr/>
            </p:nvSpPr>
            <p:spPr bwMode="auto">
              <a:xfrm>
                <a:off x="2832" y="1728"/>
                <a:ext cx="2928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369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continental</a:t>
                </a:r>
              </a:p>
            </p:txBody>
          </p:sp>
        </p:grp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144" y="2640"/>
              <a:ext cx="2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 flipH="1">
              <a:off x="3024" y="2640"/>
              <a:ext cx="28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4038600" y="3657600"/>
            <a:ext cx="8626475" cy="3048000"/>
            <a:chOff x="2496" y="2400"/>
            <a:chExt cx="5434" cy="1920"/>
          </a:xfrm>
        </p:grpSpPr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 rot="2617068">
              <a:off x="2496" y="2400"/>
              <a:ext cx="1392" cy="52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2506" y="4032"/>
              <a:ext cx="54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B050"/>
                  </a:solidFill>
                </a:rPr>
                <a:t>A:  Deep-ocean trench</a:t>
              </a:r>
            </a:p>
          </p:txBody>
        </p:sp>
      </p:grp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6200" y="4343400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Q:  What happens here?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85800" y="4805065"/>
            <a:ext cx="3276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A:  </a:t>
            </a:r>
            <a:r>
              <a:rPr lang="en-US" sz="2400" b="1" dirty="0" err="1">
                <a:solidFill>
                  <a:srgbClr val="FF0000"/>
                </a:solidFill>
              </a:rPr>
              <a:t>Subduction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505200" y="5772615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Q:  What is created here?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6700" y="152400"/>
            <a:ext cx="491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 : Boundary?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9725" y="685800"/>
            <a:ext cx="484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A: Convergent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9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3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/>
      <p:bldP spid="8211" grpId="0"/>
      <p:bldP spid="8212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0" y="2743200"/>
            <a:ext cx="9144000" cy="1066800"/>
            <a:chOff x="0" y="1728"/>
            <a:chExt cx="5760" cy="672"/>
          </a:xfrm>
        </p:grpSpPr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0" y="1728"/>
              <a:ext cx="5760" cy="528"/>
              <a:chOff x="0" y="1728"/>
              <a:chExt cx="5760" cy="528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0" y="1728"/>
                <a:ext cx="2736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2" name="Rectangle 6"/>
              <p:cNvSpPr>
                <a:spLocks noChangeArrowheads="1"/>
              </p:cNvSpPr>
              <p:nvPr/>
            </p:nvSpPr>
            <p:spPr bwMode="auto">
              <a:xfrm>
                <a:off x="2832" y="1728"/>
                <a:ext cx="2928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3" name="Text Box 7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continental</a:t>
                </a:r>
              </a:p>
            </p:txBody>
          </p:sp>
          <p:sp>
            <p:nvSpPr>
              <p:cNvPr id="4104" name="Text Box 8"/>
              <p:cNvSpPr txBox="1">
                <a:spLocks noChangeArrowheads="1"/>
              </p:cNvSpPr>
              <p:nvPr/>
            </p:nvSpPr>
            <p:spPr bwMode="auto">
              <a:xfrm>
                <a:off x="369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continental</a:t>
                </a:r>
              </a:p>
            </p:txBody>
          </p:sp>
        </p:grp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2832" y="2400"/>
              <a:ext cx="25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 flipH="1">
              <a:off x="240" y="2400"/>
              <a:ext cx="24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101600" y="2027238"/>
            <a:ext cx="8969375" cy="4167187"/>
            <a:chOff x="64" y="1277"/>
            <a:chExt cx="5650" cy="2625"/>
          </a:xfrm>
        </p:grpSpPr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264" y="3614"/>
              <a:ext cx="2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B050"/>
                  </a:solidFill>
                </a:rPr>
                <a:t>A:  RIFT VALLEY!!</a:t>
              </a:r>
            </a:p>
          </p:txBody>
        </p:sp>
        <p:grpSp>
          <p:nvGrpSpPr>
            <p:cNvPr id="4109" name="Group 13"/>
            <p:cNvGrpSpPr>
              <a:grpSpLocks/>
            </p:cNvGrpSpPr>
            <p:nvPr/>
          </p:nvGrpSpPr>
          <p:grpSpPr bwMode="auto">
            <a:xfrm>
              <a:off x="64" y="1277"/>
              <a:ext cx="5650" cy="552"/>
              <a:chOff x="64" y="1277"/>
              <a:chExt cx="5650" cy="552"/>
            </a:xfrm>
          </p:grpSpPr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2350" y="1408"/>
                <a:ext cx="3364" cy="421"/>
              </a:xfrm>
              <a:custGeom>
                <a:avLst/>
                <a:gdLst>
                  <a:gd name="T0" fmla="*/ 0 w 3364"/>
                  <a:gd name="T1" fmla="*/ 165 h 421"/>
                  <a:gd name="T2" fmla="*/ 292 w 3364"/>
                  <a:gd name="T3" fmla="*/ 174 h 421"/>
                  <a:gd name="T4" fmla="*/ 301 w 3364"/>
                  <a:gd name="T5" fmla="*/ 201 h 421"/>
                  <a:gd name="T6" fmla="*/ 329 w 3364"/>
                  <a:gd name="T7" fmla="*/ 210 h 421"/>
                  <a:gd name="T8" fmla="*/ 347 w 3364"/>
                  <a:gd name="T9" fmla="*/ 265 h 421"/>
                  <a:gd name="T10" fmla="*/ 375 w 3364"/>
                  <a:gd name="T11" fmla="*/ 320 h 421"/>
                  <a:gd name="T12" fmla="*/ 439 w 3364"/>
                  <a:gd name="T13" fmla="*/ 421 h 421"/>
                  <a:gd name="T14" fmla="*/ 521 w 3364"/>
                  <a:gd name="T15" fmla="*/ 311 h 421"/>
                  <a:gd name="T16" fmla="*/ 530 w 3364"/>
                  <a:gd name="T17" fmla="*/ 274 h 421"/>
                  <a:gd name="T18" fmla="*/ 548 w 3364"/>
                  <a:gd name="T19" fmla="*/ 247 h 421"/>
                  <a:gd name="T20" fmla="*/ 603 w 3364"/>
                  <a:gd name="T21" fmla="*/ 165 h 421"/>
                  <a:gd name="T22" fmla="*/ 685 w 3364"/>
                  <a:gd name="T23" fmla="*/ 128 h 421"/>
                  <a:gd name="T24" fmla="*/ 1316 w 3364"/>
                  <a:gd name="T25" fmla="*/ 119 h 421"/>
                  <a:gd name="T26" fmla="*/ 1801 w 3364"/>
                  <a:gd name="T27" fmla="*/ 55 h 421"/>
                  <a:gd name="T28" fmla="*/ 2258 w 3364"/>
                  <a:gd name="T29" fmla="*/ 64 h 421"/>
                  <a:gd name="T30" fmla="*/ 2258 w 3364"/>
                  <a:gd name="T31" fmla="*/ 110 h 421"/>
                  <a:gd name="T32" fmla="*/ 2212 w 3364"/>
                  <a:gd name="T33" fmla="*/ 91 h 421"/>
                  <a:gd name="T34" fmla="*/ 2258 w 3364"/>
                  <a:gd name="T35" fmla="*/ 101 h 421"/>
                  <a:gd name="T36" fmla="*/ 2313 w 3364"/>
                  <a:gd name="T37" fmla="*/ 119 h 421"/>
                  <a:gd name="T38" fmla="*/ 2423 w 3364"/>
                  <a:gd name="T39" fmla="*/ 110 h 421"/>
                  <a:gd name="T40" fmla="*/ 2505 w 3364"/>
                  <a:gd name="T41" fmla="*/ 64 h 421"/>
                  <a:gd name="T42" fmla="*/ 3172 w 3364"/>
                  <a:gd name="T43" fmla="*/ 46 h 421"/>
                  <a:gd name="T44" fmla="*/ 3245 w 3364"/>
                  <a:gd name="T45" fmla="*/ 9 h 421"/>
                  <a:gd name="T46" fmla="*/ 3364 w 3364"/>
                  <a:gd name="T47" fmla="*/ 0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364" h="421">
                    <a:moveTo>
                      <a:pt x="0" y="165"/>
                    </a:moveTo>
                    <a:cubicBezTo>
                      <a:pt x="91" y="131"/>
                      <a:pt x="197" y="162"/>
                      <a:pt x="292" y="174"/>
                    </a:cubicBezTo>
                    <a:cubicBezTo>
                      <a:pt x="295" y="183"/>
                      <a:pt x="294" y="194"/>
                      <a:pt x="301" y="201"/>
                    </a:cubicBezTo>
                    <a:cubicBezTo>
                      <a:pt x="308" y="208"/>
                      <a:pt x="323" y="202"/>
                      <a:pt x="329" y="210"/>
                    </a:cubicBezTo>
                    <a:cubicBezTo>
                      <a:pt x="340" y="226"/>
                      <a:pt x="341" y="247"/>
                      <a:pt x="347" y="265"/>
                    </a:cubicBezTo>
                    <a:cubicBezTo>
                      <a:pt x="353" y="285"/>
                      <a:pt x="366" y="302"/>
                      <a:pt x="375" y="320"/>
                    </a:cubicBezTo>
                    <a:cubicBezTo>
                      <a:pt x="394" y="358"/>
                      <a:pt x="424" y="380"/>
                      <a:pt x="439" y="421"/>
                    </a:cubicBezTo>
                    <a:cubicBezTo>
                      <a:pt x="516" y="393"/>
                      <a:pt x="430" y="340"/>
                      <a:pt x="521" y="311"/>
                    </a:cubicBezTo>
                    <a:cubicBezTo>
                      <a:pt x="524" y="299"/>
                      <a:pt x="525" y="286"/>
                      <a:pt x="530" y="274"/>
                    </a:cubicBezTo>
                    <a:cubicBezTo>
                      <a:pt x="534" y="264"/>
                      <a:pt x="545" y="257"/>
                      <a:pt x="548" y="247"/>
                    </a:cubicBezTo>
                    <a:cubicBezTo>
                      <a:pt x="567" y="191"/>
                      <a:pt x="547" y="184"/>
                      <a:pt x="603" y="165"/>
                    </a:cubicBezTo>
                    <a:cubicBezTo>
                      <a:pt x="624" y="143"/>
                      <a:pt x="653" y="129"/>
                      <a:pt x="685" y="128"/>
                    </a:cubicBezTo>
                    <a:cubicBezTo>
                      <a:pt x="895" y="122"/>
                      <a:pt x="1106" y="122"/>
                      <a:pt x="1316" y="119"/>
                    </a:cubicBezTo>
                    <a:cubicBezTo>
                      <a:pt x="1482" y="79"/>
                      <a:pt x="1654" y="149"/>
                      <a:pt x="1801" y="55"/>
                    </a:cubicBezTo>
                    <a:cubicBezTo>
                      <a:pt x="1953" y="58"/>
                      <a:pt x="2106" y="52"/>
                      <a:pt x="2258" y="64"/>
                    </a:cubicBezTo>
                    <a:cubicBezTo>
                      <a:pt x="2310" y="68"/>
                      <a:pt x="2260" y="108"/>
                      <a:pt x="2258" y="110"/>
                    </a:cubicBezTo>
                    <a:cubicBezTo>
                      <a:pt x="2243" y="104"/>
                      <a:pt x="2212" y="108"/>
                      <a:pt x="2212" y="91"/>
                    </a:cubicBezTo>
                    <a:cubicBezTo>
                      <a:pt x="2212" y="75"/>
                      <a:pt x="2243" y="97"/>
                      <a:pt x="2258" y="101"/>
                    </a:cubicBezTo>
                    <a:cubicBezTo>
                      <a:pt x="2277" y="106"/>
                      <a:pt x="2313" y="119"/>
                      <a:pt x="2313" y="119"/>
                    </a:cubicBezTo>
                    <a:cubicBezTo>
                      <a:pt x="2350" y="116"/>
                      <a:pt x="2387" y="118"/>
                      <a:pt x="2423" y="110"/>
                    </a:cubicBezTo>
                    <a:cubicBezTo>
                      <a:pt x="2448" y="105"/>
                      <a:pt x="2471" y="66"/>
                      <a:pt x="2505" y="64"/>
                    </a:cubicBezTo>
                    <a:cubicBezTo>
                      <a:pt x="2727" y="54"/>
                      <a:pt x="2950" y="53"/>
                      <a:pt x="3172" y="46"/>
                    </a:cubicBezTo>
                    <a:cubicBezTo>
                      <a:pt x="3201" y="37"/>
                      <a:pt x="3215" y="13"/>
                      <a:pt x="3245" y="9"/>
                    </a:cubicBezTo>
                    <a:cubicBezTo>
                      <a:pt x="3284" y="4"/>
                      <a:pt x="3364" y="0"/>
                      <a:pt x="3364" y="0"/>
                    </a:cubicBezTo>
                  </a:path>
                </a:pathLst>
              </a:cu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auto">
              <a:xfrm>
                <a:off x="64" y="1277"/>
                <a:ext cx="2322" cy="286"/>
              </a:xfrm>
              <a:custGeom>
                <a:avLst/>
                <a:gdLst>
                  <a:gd name="T0" fmla="*/ 2322 w 2322"/>
                  <a:gd name="T1" fmla="*/ 286 h 286"/>
                  <a:gd name="T2" fmla="*/ 2085 w 2322"/>
                  <a:gd name="T3" fmla="*/ 232 h 286"/>
                  <a:gd name="T4" fmla="*/ 1874 w 2322"/>
                  <a:gd name="T5" fmla="*/ 158 h 286"/>
                  <a:gd name="T6" fmla="*/ 1792 w 2322"/>
                  <a:gd name="T7" fmla="*/ 149 h 286"/>
                  <a:gd name="T8" fmla="*/ 942 w 2322"/>
                  <a:gd name="T9" fmla="*/ 177 h 286"/>
                  <a:gd name="T10" fmla="*/ 878 w 2322"/>
                  <a:gd name="T11" fmla="*/ 213 h 286"/>
                  <a:gd name="T12" fmla="*/ 741 w 2322"/>
                  <a:gd name="T13" fmla="*/ 232 h 286"/>
                  <a:gd name="T14" fmla="*/ 457 w 2322"/>
                  <a:gd name="T15" fmla="*/ 222 h 286"/>
                  <a:gd name="T16" fmla="*/ 329 w 2322"/>
                  <a:gd name="T17" fmla="*/ 131 h 286"/>
                  <a:gd name="T18" fmla="*/ 37 w 2322"/>
                  <a:gd name="T19" fmla="*/ 158 h 286"/>
                  <a:gd name="T20" fmla="*/ 18 w 2322"/>
                  <a:gd name="T21" fmla="*/ 177 h 286"/>
                  <a:gd name="T22" fmla="*/ 0 w 2322"/>
                  <a:gd name="T23" fmla="*/ 204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22" h="286">
                    <a:moveTo>
                      <a:pt x="2322" y="286"/>
                    </a:moveTo>
                    <a:cubicBezTo>
                      <a:pt x="2275" y="216"/>
                      <a:pt x="2153" y="236"/>
                      <a:pt x="2085" y="232"/>
                    </a:cubicBezTo>
                    <a:cubicBezTo>
                      <a:pt x="2009" y="216"/>
                      <a:pt x="1946" y="184"/>
                      <a:pt x="1874" y="158"/>
                    </a:cubicBezTo>
                    <a:cubicBezTo>
                      <a:pt x="1848" y="149"/>
                      <a:pt x="1819" y="152"/>
                      <a:pt x="1792" y="149"/>
                    </a:cubicBezTo>
                    <a:cubicBezTo>
                      <a:pt x="1753" y="149"/>
                      <a:pt x="1161" y="0"/>
                      <a:pt x="942" y="177"/>
                    </a:cubicBezTo>
                    <a:cubicBezTo>
                      <a:pt x="900" y="210"/>
                      <a:pt x="951" y="184"/>
                      <a:pt x="878" y="213"/>
                    </a:cubicBezTo>
                    <a:cubicBezTo>
                      <a:pt x="833" y="258"/>
                      <a:pt x="811" y="236"/>
                      <a:pt x="741" y="232"/>
                    </a:cubicBezTo>
                    <a:cubicBezTo>
                      <a:pt x="646" y="227"/>
                      <a:pt x="552" y="225"/>
                      <a:pt x="457" y="222"/>
                    </a:cubicBezTo>
                    <a:cubicBezTo>
                      <a:pt x="427" y="177"/>
                      <a:pt x="381" y="148"/>
                      <a:pt x="329" y="131"/>
                    </a:cubicBezTo>
                    <a:cubicBezTo>
                      <a:pt x="221" y="135"/>
                      <a:pt x="134" y="126"/>
                      <a:pt x="37" y="158"/>
                    </a:cubicBezTo>
                    <a:cubicBezTo>
                      <a:pt x="31" y="164"/>
                      <a:pt x="24" y="170"/>
                      <a:pt x="18" y="177"/>
                    </a:cubicBezTo>
                    <a:cubicBezTo>
                      <a:pt x="11" y="185"/>
                      <a:pt x="0" y="204"/>
                      <a:pt x="0" y="204"/>
                    </a:cubicBezTo>
                  </a:path>
                </a:pathLst>
              </a:cu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66700" y="4059666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Q:  What happens here?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73276" y="4474301"/>
            <a:ext cx="678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A: Continental crust is pulled apart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39725" y="5246914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Q:  What is created here?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0" y="152400"/>
            <a:ext cx="491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 : Boundary?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725" y="685800"/>
            <a:ext cx="484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A: Divergent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77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/>
      <p:bldP spid="4113" grpId="0"/>
      <p:bldP spid="4114" grpId="0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4495800" y="2743200"/>
            <a:ext cx="4648200" cy="1600200"/>
            <a:chOff x="2832" y="1728"/>
            <a:chExt cx="2928" cy="1008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2832" y="1728"/>
              <a:ext cx="2928" cy="1008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3696" y="1824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FFFF"/>
                  </a:solidFill>
                </a:rPr>
                <a:t>continental</a:t>
              </a: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 flipV="1">
              <a:off x="2976" y="1824"/>
              <a:ext cx="0" cy="816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0" y="2743200"/>
            <a:ext cx="4343400" cy="1600200"/>
            <a:chOff x="0" y="1728"/>
            <a:chExt cx="2736" cy="1008"/>
          </a:xfrm>
        </p:grpSpPr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728"/>
              <a:ext cx="2736" cy="1008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816" y="1824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FFFF"/>
                  </a:solidFill>
                </a:rPr>
                <a:t>continental</a:t>
              </a:r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>
              <a:off x="2592" y="1824"/>
              <a:ext cx="0" cy="768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193471" y="6213787"/>
            <a:ext cx="6858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A:  Crust is destroyed by earthquakes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52400" y="4453235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Q:  What happens here?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52400" y="5062835"/>
            <a:ext cx="3276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A:  Earthquakes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269671" y="5756587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Q:  What is created here?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6700" y="152400"/>
            <a:ext cx="491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 : Boundary?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9725" y="685800"/>
            <a:ext cx="484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A: Transform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18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 tmFilter="0, 0; .2, .5; .8, .5; 1, 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500" autoRev="1" fill="hold"/>
                                        <p:tgtEl>
                                          <p:spTgt spid="51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  <p:bldP spid="5132" grpId="1"/>
      <p:bldP spid="5134" grpId="0"/>
      <p:bldP spid="5135" grpId="0"/>
      <p:bldP spid="5136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2743200"/>
            <a:ext cx="9144000" cy="1066800"/>
            <a:chOff x="0" y="1728"/>
            <a:chExt cx="5760" cy="672"/>
          </a:xfrm>
        </p:grpSpPr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0" y="1728"/>
              <a:ext cx="5760" cy="528"/>
              <a:chOff x="0" y="1728"/>
              <a:chExt cx="5760" cy="528"/>
            </a:xfrm>
          </p:grpSpPr>
          <p:sp>
            <p:nvSpPr>
              <p:cNvPr id="6150" name="Rectangle 6"/>
              <p:cNvSpPr>
                <a:spLocks noChangeArrowheads="1"/>
              </p:cNvSpPr>
              <p:nvPr/>
            </p:nvSpPr>
            <p:spPr bwMode="auto">
              <a:xfrm>
                <a:off x="0" y="1728"/>
                <a:ext cx="2736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51" name="Rectangle 7"/>
              <p:cNvSpPr>
                <a:spLocks noChangeArrowheads="1"/>
              </p:cNvSpPr>
              <p:nvPr/>
            </p:nvSpPr>
            <p:spPr bwMode="auto">
              <a:xfrm>
                <a:off x="2832" y="1728"/>
                <a:ext cx="2928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52" name="Text Box 8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continental</a:t>
                </a:r>
              </a:p>
            </p:txBody>
          </p:sp>
          <p:sp>
            <p:nvSpPr>
              <p:cNvPr id="6153" name="Text Box 9"/>
              <p:cNvSpPr txBox="1">
                <a:spLocks noChangeArrowheads="1"/>
              </p:cNvSpPr>
              <p:nvPr/>
            </p:nvSpPr>
            <p:spPr bwMode="auto">
              <a:xfrm>
                <a:off x="369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continental</a:t>
                </a:r>
              </a:p>
            </p:txBody>
          </p:sp>
        </p:grp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0" y="2400"/>
              <a:ext cx="2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H="1">
              <a:off x="2880" y="2400"/>
              <a:ext cx="28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cxnSp>
        <p:nvCxnSpPr>
          <p:cNvPr id="6156" name="AutoShape 12"/>
          <p:cNvCxnSpPr>
            <a:cxnSpLocks noChangeShapeType="1"/>
            <a:stCxn id="6158" idx="0"/>
            <a:endCxn id="6158" idx="38"/>
          </p:cNvCxnSpPr>
          <p:nvPr/>
        </p:nvCxnSpPr>
        <p:spPr bwMode="auto">
          <a:xfrm>
            <a:off x="2420938" y="2819400"/>
            <a:ext cx="411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64" name="Group 20"/>
          <p:cNvGrpSpPr>
            <a:grpSpLocks/>
          </p:cNvGrpSpPr>
          <p:nvPr/>
        </p:nvGrpSpPr>
        <p:grpSpPr bwMode="auto">
          <a:xfrm>
            <a:off x="2406650" y="1408113"/>
            <a:ext cx="5959475" cy="5145087"/>
            <a:chOff x="1516" y="887"/>
            <a:chExt cx="3754" cy="3241"/>
          </a:xfrm>
        </p:grpSpPr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1516" y="887"/>
              <a:ext cx="2618" cy="891"/>
            </a:xfrm>
            <a:custGeom>
              <a:avLst/>
              <a:gdLst>
                <a:gd name="T0" fmla="*/ 8 w 2355"/>
                <a:gd name="T1" fmla="*/ 889 h 891"/>
                <a:gd name="T2" fmla="*/ 36 w 2355"/>
                <a:gd name="T3" fmla="*/ 834 h 891"/>
                <a:gd name="T4" fmla="*/ 63 w 2355"/>
                <a:gd name="T5" fmla="*/ 788 h 891"/>
                <a:gd name="T6" fmla="*/ 191 w 2355"/>
                <a:gd name="T7" fmla="*/ 679 h 891"/>
                <a:gd name="T8" fmla="*/ 200 w 2355"/>
                <a:gd name="T9" fmla="*/ 715 h 891"/>
                <a:gd name="T10" fmla="*/ 237 w 2355"/>
                <a:gd name="T11" fmla="*/ 706 h 891"/>
                <a:gd name="T12" fmla="*/ 319 w 2355"/>
                <a:gd name="T13" fmla="*/ 624 h 891"/>
                <a:gd name="T14" fmla="*/ 356 w 2355"/>
                <a:gd name="T15" fmla="*/ 478 h 891"/>
                <a:gd name="T16" fmla="*/ 411 w 2355"/>
                <a:gd name="T17" fmla="*/ 395 h 891"/>
                <a:gd name="T18" fmla="*/ 429 w 2355"/>
                <a:gd name="T19" fmla="*/ 368 h 891"/>
                <a:gd name="T20" fmla="*/ 484 w 2355"/>
                <a:gd name="T21" fmla="*/ 386 h 891"/>
                <a:gd name="T22" fmla="*/ 529 w 2355"/>
                <a:gd name="T23" fmla="*/ 468 h 891"/>
                <a:gd name="T24" fmla="*/ 584 w 2355"/>
                <a:gd name="T25" fmla="*/ 496 h 891"/>
                <a:gd name="T26" fmla="*/ 721 w 2355"/>
                <a:gd name="T27" fmla="*/ 404 h 891"/>
                <a:gd name="T28" fmla="*/ 740 w 2355"/>
                <a:gd name="T29" fmla="*/ 350 h 891"/>
                <a:gd name="T30" fmla="*/ 813 w 2355"/>
                <a:gd name="T31" fmla="*/ 130 h 891"/>
                <a:gd name="T32" fmla="*/ 941 w 2355"/>
                <a:gd name="T33" fmla="*/ 139 h 891"/>
                <a:gd name="T34" fmla="*/ 987 w 2355"/>
                <a:gd name="T35" fmla="*/ 148 h 891"/>
                <a:gd name="T36" fmla="*/ 1005 w 2355"/>
                <a:gd name="T37" fmla="*/ 222 h 891"/>
                <a:gd name="T38" fmla="*/ 1060 w 2355"/>
                <a:gd name="T39" fmla="*/ 158 h 891"/>
                <a:gd name="T40" fmla="*/ 1115 w 2355"/>
                <a:gd name="T41" fmla="*/ 30 h 891"/>
                <a:gd name="T42" fmla="*/ 1160 w 2355"/>
                <a:gd name="T43" fmla="*/ 2 h 891"/>
                <a:gd name="T44" fmla="*/ 1261 w 2355"/>
                <a:gd name="T45" fmla="*/ 203 h 891"/>
                <a:gd name="T46" fmla="*/ 1343 w 2355"/>
                <a:gd name="T47" fmla="*/ 94 h 891"/>
                <a:gd name="T48" fmla="*/ 1425 w 2355"/>
                <a:gd name="T49" fmla="*/ 130 h 891"/>
                <a:gd name="T50" fmla="*/ 1444 w 2355"/>
                <a:gd name="T51" fmla="*/ 267 h 891"/>
                <a:gd name="T52" fmla="*/ 1453 w 2355"/>
                <a:gd name="T53" fmla="*/ 222 h 891"/>
                <a:gd name="T54" fmla="*/ 1471 w 2355"/>
                <a:gd name="T55" fmla="*/ 203 h 891"/>
                <a:gd name="T56" fmla="*/ 1526 w 2355"/>
                <a:gd name="T57" fmla="*/ 231 h 891"/>
                <a:gd name="T58" fmla="*/ 1572 w 2355"/>
                <a:gd name="T59" fmla="*/ 423 h 891"/>
                <a:gd name="T60" fmla="*/ 1773 w 2355"/>
                <a:gd name="T61" fmla="*/ 414 h 891"/>
                <a:gd name="T62" fmla="*/ 1837 w 2355"/>
                <a:gd name="T63" fmla="*/ 404 h 891"/>
                <a:gd name="T64" fmla="*/ 1919 w 2355"/>
                <a:gd name="T65" fmla="*/ 496 h 891"/>
                <a:gd name="T66" fmla="*/ 2111 w 2355"/>
                <a:gd name="T67" fmla="*/ 578 h 891"/>
                <a:gd name="T68" fmla="*/ 2193 w 2355"/>
                <a:gd name="T69" fmla="*/ 670 h 891"/>
                <a:gd name="T70" fmla="*/ 2203 w 2355"/>
                <a:gd name="T71" fmla="*/ 779 h 891"/>
                <a:gd name="T72" fmla="*/ 2230 w 2355"/>
                <a:gd name="T73" fmla="*/ 788 h 891"/>
                <a:gd name="T74" fmla="*/ 2321 w 2355"/>
                <a:gd name="T75" fmla="*/ 807 h 891"/>
                <a:gd name="T76" fmla="*/ 2340 w 2355"/>
                <a:gd name="T77" fmla="*/ 889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55" h="891">
                  <a:moveTo>
                    <a:pt x="8" y="889"/>
                  </a:moveTo>
                  <a:cubicBezTo>
                    <a:pt x="30" y="799"/>
                    <a:pt x="0" y="891"/>
                    <a:pt x="36" y="834"/>
                  </a:cubicBezTo>
                  <a:cubicBezTo>
                    <a:pt x="77" y="767"/>
                    <a:pt x="11" y="843"/>
                    <a:pt x="63" y="788"/>
                  </a:cubicBezTo>
                  <a:cubicBezTo>
                    <a:pt x="75" y="654"/>
                    <a:pt x="57" y="667"/>
                    <a:pt x="191" y="679"/>
                  </a:cubicBezTo>
                  <a:cubicBezTo>
                    <a:pt x="194" y="691"/>
                    <a:pt x="189" y="709"/>
                    <a:pt x="200" y="715"/>
                  </a:cubicBezTo>
                  <a:cubicBezTo>
                    <a:pt x="211" y="721"/>
                    <a:pt x="225" y="711"/>
                    <a:pt x="237" y="706"/>
                  </a:cubicBezTo>
                  <a:cubicBezTo>
                    <a:pt x="272" y="691"/>
                    <a:pt x="299" y="654"/>
                    <a:pt x="319" y="624"/>
                  </a:cubicBezTo>
                  <a:cubicBezTo>
                    <a:pt x="333" y="580"/>
                    <a:pt x="336" y="518"/>
                    <a:pt x="356" y="478"/>
                  </a:cubicBezTo>
                  <a:cubicBezTo>
                    <a:pt x="361" y="468"/>
                    <a:pt x="399" y="413"/>
                    <a:pt x="411" y="395"/>
                  </a:cubicBezTo>
                  <a:cubicBezTo>
                    <a:pt x="417" y="386"/>
                    <a:pt x="429" y="368"/>
                    <a:pt x="429" y="368"/>
                  </a:cubicBezTo>
                  <a:cubicBezTo>
                    <a:pt x="447" y="374"/>
                    <a:pt x="466" y="380"/>
                    <a:pt x="484" y="386"/>
                  </a:cubicBezTo>
                  <a:cubicBezTo>
                    <a:pt x="507" y="394"/>
                    <a:pt x="510" y="452"/>
                    <a:pt x="529" y="468"/>
                  </a:cubicBezTo>
                  <a:cubicBezTo>
                    <a:pt x="545" y="481"/>
                    <a:pt x="567" y="485"/>
                    <a:pt x="584" y="496"/>
                  </a:cubicBezTo>
                  <a:cubicBezTo>
                    <a:pt x="639" y="483"/>
                    <a:pt x="682" y="444"/>
                    <a:pt x="721" y="404"/>
                  </a:cubicBezTo>
                  <a:cubicBezTo>
                    <a:pt x="723" y="399"/>
                    <a:pt x="739" y="355"/>
                    <a:pt x="740" y="350"/>
                  </a:cubicBezTo>
                  <a:cubicBezTo>
                    <a:pt x="748" y="274"/>
                    <a:pt x="722" y="159"/>
                    <a:pt x="813" y="130"/>
                  </a:cubicBezTo>
                  <a:cubicBezTo>
                    <a:pt x="856" y="133"/>
                    <a:pt x="898" y="135"/>
                    <a:pt x="941" y="139"/>
                  </a:cubicBezTo>
                  <a:cubicBezTo>
                    <a:pt x="957" y="141"/>
                    <a:pt x="974" y="139"/>
                    <a:pt x="987" y="148"/>
                  </a:cubicBezTo>
                  <a:cubicBezTo>
                    <a:pt x="1008" y="162"/>
                    <a:pt x="1000" y="197"/>
                    <a:pt x="1005" y="222"/>
                  </a:cubicBezTo>
                  <a:cubicBezTo>
                    <a:pt x="1031" y="194"/>
                    <a:pt x="1047" y="196"/>
                    <a:pt x="1060" y="158"/>
                  </a:cubicBezTo>
                  <a:cubicBezTo>
                    <a:pt x="1070" y="63"/>
                    <a:pt x="1055" y="78"/>
                    <a:pt x="1115" y="30"/>
                  </a:cubicBezTo>
                  <a:cubicBezTo>
                    <a:pt x="1153" y="0"/>
                    <a:pt x="1111" y="18"/>
                    <a:pt x="1160" y="2"/>
                  </a:cubicBezTo>
                  <a:cubicBezTo>
                    <a:pt x="1299" y="17"/>
                    <a:pt x="1252" y="31"/>
                    <a:pt x="1261" y="203"/>
                  </a:cubicBezTo>
                  <a:cubicBezTo>
                    <a:pt x="1278" y="151"/>
                    <a:pt x="1287" y="113"/>
                    <a:pt x="1343" y="94"/>
                  </a:cubicBezTo>
                  <a:cubicBezTo>
                    <a:pt x="1408" y="115"/>
                    <a:pt x="1382" y="101"/>
                    <a:pt x="1425" y="130"/>
                  </a:cubicBezTo>
                  <a:cubicBezTo>
                    <a:pt x="1429" y="195"/>
                    <a:pt x="1419" y="367"/>
                    <a:pt x="1444" y="267"/>
                  </a:cubicBezTo>
                  <a:cubicBezTo>
                    <a:pt x="1448" y="252"/>
                    <a:pt x="1447" y="236"/>
                    <a:pt x="1453" y="222"/>
                  </a:cubicBezTo>
                  <a:cubicBezTo>
                    <a:pt x="1456" y="214"/>
                    <a:pt x="1465" y="209"/>
                    <a:pt x="1471" y="203"/>
                  </a:cubicBezTo>
                  <a:cubicBezTo>
                    <a:pt x="1482" y="207"/>
                    <a:pt x="1522" y="216"/>
                    <a:pt x="1526" y="231"/>
                  </a:cubicBezTo>
                  <a:cubicBezTo>
                    <a:pt x="1544" y="292"/>
                    <a:pt x="1523" y="374"/>
                    <a:pt x="1572" y="423"/>
                  </a:cubicBezTo>
                  <a:cubicBezTo>
                    <a:pt x="1639" y="420"/>
                    <a:pt x="1706" y="422"/>
                    <a:pt x="1773" y="414"/>
                  </a:cubicBezTo>
                  <a:cubicBezTo>
                    <a:pt x="1870" y="402"/>
                    <a:pt x="1721" y="376"/>
                    <a:pt x="1837" y="404"/>
                  </a:cubicBezTo>
                  <a:cubicBezTo>
                    <a:pt x="1867" y="436"/>
                    <a:pt x="1882" y="471"/>
                    <a:pt x="1919" y="496"/>
                  </a:cubicBezTo>
                  <a:cubicBezTo>
                    <a:pt x="1962" y="560"/>
                    <a:pt x="2040" y="564"/>
                    <a:pt x="2111" y="578"/>
                  </a:cubicBezTo>
                  <a:cubicBezTo>
                    <a:pt x="2148" y="602"/>
                    <a:pt x="2163" y="639"/>
                    <a:pt x="2193" y="670"/>
                  </a:cubicBezTo>
                  <a:cubicBezTo>
                    <a:pt x="2196" y="706"/>
                    <a:pt x="2192" y="744"/>
                    <a:pt x="2203" y="779"/>
                  </a:cubicBezTo>
                  <a:cubicBezTo>
                    <a:pt x="2206" y="788"/>
                    <a:pt x="2221" y="785"/>
                    <a:pt x="2230" y="788"/>
                  </a:cubicBezTo>
                  <a:cubicBezTo>
                    <a:pt x="2281" y="806"/>
                    <a:pt x="2238" y="795"/>
                    <a:pt x="2321" y="807"/>
                  </a:cubicBezTo>
                  <a:cubicBezTo>
                    <a:pt x="2355" y="840"/>
                    <a:pt x="2340" y="816"/>
                    <a:pt x="2340" y="889"/>
                  </a:cubicBezTo>
                </a:path>
              </a:pathLst>
            </a:custGeom>
            <a:solidFill>
              <a:srgbClr val="99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3562" y="3840"/>
              <a:ext cx="17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B050"/>
                  </a:solidFill>
                </a:rPr>
                <a:t>A: MOUNTAINS!!</a:t>
              </a:r>
            </a:p>
          </p:txBody>
        </p:sp>
      </p:grp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28600" y="3962400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Q:  What happens here?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302941" y="4503815"/>
            <a:ext cx="906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A:  2 continental plates push against each other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975225" y="5560741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Q: What is created here?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700" y="152400"/>
            <a:ext cx="491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 : Boundary?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9725" y="685800"/>
            <a:ext cx="484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A: Convergent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7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6162" grpId="0"/>
      <p:bldP spid="6163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2743200"/>
            <a:ext cx="9144000" cy="1066800"/>
            <a:chOff x="0" y="1728"/>
            <a:chExt cx="5760" cy="672"/>
          </a:xfrm>
        </p:grpSpPr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0" y="1728"/>
              <a:ext cx="5760" cy="528"/>
              <a:chOff x="0" y="1728"/>
              <a:chExt cx="5760" cy="528"/>
            </a:xfrm>
          </p:grpSpPr>
          <p:sp>
            <p:nvSpPr>
              <p:cNvPr id="6150" name="Rectangle 6"/>
              <p:cNvSpPr>
                <a:spLocks noChangeArrowheads="1"/>
              </p:cNvSpPr>
              <p:nvPr/>
            </p:nvSpPr>
            <p:spPr bwMode="auto">
              <a:xfrm>
                <a:off x="0" y="1728"/>
                <a:ext cx="2736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51" name="Rectangle 7"/>
              <p:cNvSpPr>
                <a:spLocks noChangeArrowheads="1"/>
              </p:cNvSpPr>
              <p:nvPr/>
            </p:nvSpPr>
            <p:spPr bwMode="auto">
              <a:xfrm>
                <a:off x="2832" y="1728"/>
                <a:ext cx="2928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52" name="Text Box 8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continental</a:t>
                </a:r>
              </a:p>
            </p:txBody>
          </p:sp>
          <p:sp>
            <p:nvSpPr>
              <p:cNvPr id="6153" name="Text Box 9"/>
              <p:cNvSpPr txBox="1">
                <a:spLocks noChangeArrowheads="1"/>
              </p:cNvSpPr>
              <p:nvPr/>
            </p:nvSpPr>
            <p:spPr bwMode="auto">
              <a:xfrm>
                <a:off x="369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continental</a:t>
                </a:r>
              </a:p>
            </p:txBody>
          </p:sp>
        </p:grp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0" y="2400"/>
              <a:ext cx="2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H="1">
              <a:off x="2880" y="2400"/>
              <a:ext cx="28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cxnSp>
        <p:nvCxnSpPr>
          <p:cNvPr id="6156" name="AutoShape 12"/>
          <p:cNvCxnSpPr>
            <a:cxnSpLocks noChangeShapeType="1"/>
            <a:stCxn id="6158" idx="0"/>
            <a:endCxn id="6158" idx="38"/>
          </p:cNvCxnSpPr>
          <p:nvPr/>
        </p:nvCxnSpPr>
        <p:spPr bwMode="auto">
          <a:xfrm>
            <a:off x="2420938" y="2819400"/>
            <a:ext cx="411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64" name="Group 20"/>
          <p:cNvGrpSpPr>
            <a:grpSpLocks/>
          </p:cNvGrpSpPr>
          <p:nvPr/>
        </p:nvGrpSpPr>
        <p:grpSpPr bwMode="auto">
          <a:xfrm>
            <a:off x="2406650" y="1408113"/>
            <a:ext cx="5959475" cy="5145087"/>
            <a:chOff x="1516" y="887"/>
            <a:chExt cx="3754" cy="3241"/>
          </a:xfrm>
        </p:grpSpPr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1516" y="887"/>
              <a:ext cx="2618" cy="891"/>
            </a:xfrm>
            <a:custGeom>
              <a:avLst/>
              <a:gdLst>
                <a:gd name="T0" fmla="*/ 8 w 2355"/>
                <a:gd name="T1" fmla="*/ 889 h 891"/>
                <a:gd name="T2" fmla="*/ 36 w 2355"/>
                <a:gd name="T3" fmla="*/ 834 h 891"/>
                <a:gd name="T4" fmla="*/ 63 w 2355"/>
                <a:gd name="T5" fmla="*/ 788 h 891"/>
                <a:gd name="T6" fmla="*/ 191 w 2355"/>
                <a:gd name="T7" fmla="*/ 679 h 891"/>
                <a:gd name="T8" fmla="*/ 200 w 2355"/>
                <a:gd name="T9" fmla="*/ 715 h 891"/>
                <a:gd name="T10" fmla="*/ 237 w 2355"/>
                <a:gd name="T11" fmla="*/ 706 h 891"/>
                <a:gd name="T12" fmla="*/ 319 w 2355"/>
                <a:gd name="T13" fmla="*/ 624 h 891"/>
                <a:gd name="T14" fmla="*/ 356 w 2355"/>
                <a:gd name="T15" fmla="*/ 478 h 891"/>
                <a:gd name="T16" fmla="*/ 411 w 2355"/>
                <a:gd name="T17" fmla="*/ 395 h 891"/>
                <a:gd name="T18" fmla="*/ 429 w 2355"/>
                <a:gd name="T19" fmla="*/ 368 h 891"/>
                <a:gd name="T20" fmla="*/ 484 w 2355"/>
                <a:gd name="T21" fmla="*/ 386 h 891"/>
                <a:gd name="T22" fmla="*/ 529 w 2355"/>
                <a:gd name="T23" fmla="*/ 468 h 891"/>
                <a:gd name="T24" fmla="*/ 584 w 2355"/>
                <a:gd name="T25" fmla="*/ 496 h 891"/>
                <a:gd name="T26" fmla="*/ 721 w 2355"/>
                <a:gd name="T27" fmla="*/ 404 h 891"/>
                <a:gd name="T28" fmla="*/ 740 w 2355"/>
                <a:gd name="T29" fmla="*/ 350 h 891"/>
                <a:gd name="T30" fmla="*/ 813 w 2355"/>
                <a:gd name="T31" fmla="*/ 130 h 891"/>
                <a:gd name="T32" fmla="*/ 941 w 2355"/>
                <a:gd name="T33" fmla="*/ 139 h 891"/>
                <a:gd name="T34" fmla="*/ 987 w 2355"/>
                <a:gd name="T35" fmla="*/ 148 h 891"/>
                <a:gd name="T36" fmla="*/ 1005 w 2355"/>
                <a:gd name="T37" fmla="*/ 222 h 891"/>
                <a:gd name="T38" fmla="*/ 1060 w 2355"/>
                <a:gd name="T39" fmla="*/ 158 h 891"/>
                <a:gd name="T40" fmla="*/ 1115 w 2355"/>
                <a:gd name="T41" fmla="*/ 30 h 891"/>
                <a:gd name="T42" fmla="*/ 1160 w 2355"/>
                <a:gd name="T43" fmla="*/ 2 h 891"/>
                <a:gd name="T44" fmla="*/ 1261 w 2355"/>
                <a:gd name="T45" fmla="*/ 203 h 891"/>
                <a:gd name="T46" fmla="*/ 1343 w 2355"/>
                <a:gd name="T47" fmla="*/ 94 h 891"/>
                <a:gd name="T48" fmla="*/ 1425 w 2355"/>
                <a:gd name="T49" fmla="*/ 130 h 891"/>
                <a:gd name="T50" fmla="*/ 1444 w 2355"/>
                <a:gd name="T51" fmla="*/ 267 h 891"/>
                <a:gd name="T52" fmla="*/ 1453 w 2355"/>
                <a:gd name="T53" fmla="*/ 222 h 891"/>
                <a:gd name="T54" fmla="*/ 1471 w 2355"/>
                <a:gd name="T55" fmla="*/ 203 h 891"/>
                <a:gd name="T56" fmla="*/ 1526 w 2355"/>
                <a:gd name="T57" fmla="*/ 231 h 891"/>
                <a:gd name="T58" fmla="*/ 1572 w 2355"/>
                <a:gd name="T59" fmla="*/ 423 h 891"/>
                <a:gd name="T60" fmla="*/ 1773 w 2355"/>
                <a:gd name="T61" fmla="*/ 414 h 891"/>
                <a:gd name="T62" fmla="*/ 1837 w 2355"/>
                <a:gd name="T63" fmla="*/ 404 h 891"/>
                <a:gd name="T64" fmla="*/ 1919 w 2355"/>
                <a:gd name="T65" fmla="*/ 496 h 891"/>
                <a:gd name="T66" fmla="*/ 2111 w 2355"/>
                <a:gd name="T67" fmla="*/ 578 h 891"/>
                <a:gd name="T68" fmla="*/ 2193 w 2355"/>
                <a:gd name="T69" fmla="*/ 670 h 891"/>
                <a:gd name="T70" fmla="*/ 2203 w 2355"/>
                <a:gd name="T71" fmla="*/ 779 h 891"/>
                <a:gd name="T72" fmla="*/ 2230 w 2355"/>
                <a:gd name="T73" fmla="*/ 788 h 891"/>
                <a:gd name="T74" fmla="*/ 2321 w 2355"/>
                <a:gd name="T75" fmla="*/ 807 h 891"/>
                <a:gd name="T76" fmla="*/ 2340 w 2355"/>
                <a:gd name="T77" fmla="*/ 889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55" h="891">
                  <a:moveTo>
                    <a:pt x="8" y="889"/>
                  </a:moveTo>
                  <a:cubicBezTo>
                    <a:pt x="30" y="799"/>
                    <a:pt x="0" y="891"/>
                    <a:pt x="36" y="834"/>
                  </a:cubicBezTo>
                  <a:cubicBezTo>
                    <a:pt x="77" y="767"/>
                    <a:pt x="11" y="843"/>
                    <a:pt x="63" y="788"/>
                  </a:cubicBezTo>
                  <a:cubicBezTo>
                    <a:pt x="75" y="654"/>
                    <a:pt x="57" y="667"/>
                    <a:pt x="191" y="679"/>
                  </a:cubicBezTo>
                  <a:cubicBezTo>
                    <a:pt x="194" y="691"/>
                    <a:pt x="189" y="709"/>
                    <a:pt x="200" y="715"/>
                  </a:cubicBezTo>
                  <a:cubicBezTo>
                    <a:pt x="211" y="721"/>
                    <a:pt x="225" y="711"/>
                    <a:pt x="237" y="706"/>
                  </a:cubicBezTo>
                  <a:cubicBezTo>
                    <a:pt x="272" y="691"/>
                    <a:pt x="299" y="654"/>
                    <a:pt x="319" y="624"/>
                  </a:cubicBezTo>
                  <a:cubicBezTo>
                    <a:pt x="333" y="580"/>
                    <a:pt x="336" y="518"/>
                    <a:pt x="356" y="478"/>
                  </a:cubicBezTo>
                  <a:cubicBezTo>
                    <a:pt x="361" y="468"/>
                    <a:pt x="399" y="413"/>
                    <a:pt x="411" y="395"/>
                  </a:cubicBezTo>
                  <a:cubicBezTo>
                    <a:pt x="417" y="386"/>
                    <a:pt x="429" y="368"/>
                    <a:pt x="429" y="368"/>
                  </a:cubicBezTo>
                  <a:cubicBezTo>
                    <a:pt x="447" y="374"/>
                    <a:pt x="466" y="380"/>
                    <a:pt x="484" y="386"/>
                  </a:cubicBezTo>
                  <a:cubicBezTo>
                    <a:pt x="507" y="394"/>
                    <a:pt x="510" y="452"/>
                    <a:pt x="529" y="468"/>
                  </a:cubicBezTo>
                  <a:cubicBezTo>
                    <a:pt x="545" y="481"/>
                    <a:pt x="567" y="485"/>
                    <a:pt x="584" y="496"/>
                  </a:cubicBezTo>
                  <a:cubicBezTo>
                    <a:pt x="639" y="483"/>
                    <a:pt x="682" y="444"/>
                    <a:pt x="721" y="404"/>
                  </a:cubicBezTo>
                  <a:cubicBezTo>
                    <a:pt x="723" y="399"/>
                    <a:pt x="739" y="355"/>
                    <a:pt x="740" y="350"/>
                  </a:cubicBezTo>
                  <a:cubicBezTo>
                    <a:pt x="748" y="274"/>
                    <a:pt x="722" y="159"/>
                    <a:pt x="813" y="130"/>
                  </a:cubicBezTo>
                  <a:cubicBezTo>
                    <a:pt x="856" y="133"/>
                    <a:pt x="898" y="135"/>
                    <a:pt x="941" y="139"/>
                  </a:cubicBezTo>
                  <a:cubicBezTo>
                    <a:pt x="957" y="141"/>
                    <a:pt x="974" y="139"/>
                    <a:pt x="987" y="148"/>
                  </a:cubicBezTo>
                  <a:cubicBezTo>
                    <a:pt x="1008" y="162"/>
                    <a:pt x="1000" y="197"/>
                    <a:pt x="1005" y="222"/>
                  </a:cubicBezTo>
                  <a:cubicBezTo>
                    <a:pt x="1031" y="194"/>
                    <a:pt x="1047" y="196"/>
                    <a:pt x="1060" y="158"/>
                  </a:cubicBezTo>
                  <a:cubicBezTo>
                    <a:pt x="1070" y="63"/>
                    <a:pt x="1055" y="78"/>
                    <a:pt x="1115" y="30"/>
                  </a:cubicBezTo>
                  <a:cubicBezTo>
                    <a:pt x="1153" y="0"/>
                    <a:pt x="1111" y="18"/>
                    <a:pt x="1160" y="2"/>
                  </a:cubicBezTo>
                  <a:cubicBezTo>
                    <a:pt x="1299" y="17"/>
                    <a:pt x="1252" y="31"/>
                    <a:pt x="1261" y="203"/>
                  </a:cubicBezTo>
                  <a:cubicBezTo>
                    <a:pt x="1278" y="151"/>
                    <a:pt x="1287" y="113"/>
                    <a:pt x="1343" y="94"/>
                  </a:cubicBezTo>
                  <a:cubicBezTo>
                    <a:pt x="1408" y="115"/>
                    <a:pt x="1382" y="101"/>
                    <a:pt x="1425" y="130"/>
                  </a:cubicBezTo>
                  <a:cubicBezTo>
                    <a:pt x="1429" y="195"/>
                    <a:pt x="1419" y="367"/>
                    <a:pt x="1444" y="267"/>
                  </a:cubicBezTo>
                  <a:cubicBezTo>
                    <a:pt x="1448" y="252"/>
                    <a:pt x="1447" y="236"/>
                    <a:pt x="1453" y="222"/>
                  </a:cubicBezTo>
                  <a:cubicBezTo>
                    <a:pt x="1456" y="214"/>
                    <a:pt x="1465" y="209"/>
                    <a:pt x="1471" y="203"/>
                  </a:cubicBezTo>
                  <a:cubicBezTo>
                    <a:pt x="1482" y="207"/>
                    <a:pt x="1522" y="216"/>
                    <a:pt x="1526" y="231"/>
                  </a:cubicBezTo>
                  <a:cubicBezTo>
                    <a:pt x="1544" y="292"/>
                    <a:pt x="1523" y="374"/>
                    <a:pt x="1572" y="423"/>
                  </a:cubicBezTo>
                  <a:cubicBezTo>
                    <a:pt x="1639" y="420"/>
                    <a:pt x="1706" y="422"/>
                    <a:pt x="1773" y="414"/>
                  </a:cubicBezTo>
                  <a:cubicBezTo>
                    <a:pt x="1870" y="402"/>
                    <a:pt x="1721" y="376"/>
                    <a:pt x="1837" y="404"/>
                  </a:cubicBezTo>
                  <a:cubicBezTo>
                    <a:pt x="1867" y="436"/>
                    <a:pt x="1882" y="471"/>
                    <a:pt x="1919" y="496"/>
                  </a:cubicBezTo>
                  <a:cubicBezTo>
                    <a:pt x="1962" y="560"/>
                    <a:pt x="2040" y="564"/>
                    <a:pt x="2111" y="578"/>
                  </a:cubicBezTo>
                  <a:cubicBezTo>
                    <a:pt x="2148" y="602"/>
                    <a:pt x="2163" y="639"/>
                    <a:pt x="2193" y="670"/>
                  </a:cubicBezTo>
                  <a:cubicBezTo>
                    <a:pt x="2196" y="706"/>
                    <a:pt x="2192" y="744"/>
                    <a:pt x="2203" y="779"/>
                  </a:cubicBezTo>
                  <a:cubicBezTo>
                    <a:pt x="2206" y="788"/>
                    <a:pt x="2221" y="785"/>
                    <a:pt x="2230" y="788"/>
                  </a:cubicBezTo>
                  <a:cubicBezTo>
                    <a:pt x="2281" y="806"/>
                    <a:pt x="2238" y="795"/>
                    <a:pt x="2321" y="807"/>
                  </a:cubicBezTo>
                  <a:cubicBezTo>
                    <a:pt x="2355" y="840"/>
                    <a:pt x="2340" y="816"/>
                    <a:pt x="2340" y="889"/>
                  </a:cubicBezTo>
                </a:path>
              </a:pathLst>
            </a:custGeom>
            <a:solidFill>
              <a:srgbClr val="99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3562" y="3840"/>
              <a:ext cx="17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B050"/>
                  </a:solidFill>
                </a:rPr>
                <a:t>A: MOUNTAINS!!</a:t>
              </a:r>
            </a:p>
          </p:txBody>
        </p:sp>
      </p:grp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28600" y="3962400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Q:  What happens here?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302941" y="4503815"/>
            <a:ext cx="906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A:  2 continental plates push against each other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975225" y="5560741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Q: What is created here?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700" y="152400"/>
            <a:ext cx="491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 : Boundary?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9725" y="685800"/>
            <a:ext cx="484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A: Convergent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11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6162" grpId="0"/>
      <p:bldP spid="6163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4495800" y="2743200"/>
            <a:ext cx="4648200" cy="1600200"/>
            <a:chOff x="2832" y="1728"/>
            <a:chExt cx="2928" cy="1008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2832" y="1728"/>
              <a:ext cx="2928" cy="1008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3696" y="1824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FFFF"/>
                  </a:solidFill>
                </a:rPr>
                <a:t>continental</a:t>
              </a: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 flipV="1">
              <a:off x="2976" y="1824"/>
              <a:ext cx="0" cy="816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0" y="2743200"/>
            <a:ext cx="4343400" cy="1600200"/>
            <a:chOff x="0" y="1728"/>
            <a:chExt cx="2736" cy="1008"/>
          </a:xfrm>
        </p:grpSpPr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728"/>
              <a:ext cx="2736" cy="1008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816" y="1824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FFFF"/>
                  </a:solidFill>
                </a:rPr>
                <a:t>continental</a:t>
              </a:r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>
              <a:off x="2592" y="1824"/>
              <a:ext cx="0" cy="768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193471" y="6213787"/>
            <a:ext cx="6858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A:  Crust is destroyed by earthquakes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52400" y="4453235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Q:  What happens here?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52400" y="5062835"/>
            <a:ext cx="3276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A:  Earthquakes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269671" y="5756587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Q:  What is created here?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6700" y="152400"/>
            <a:ext cx="491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 : Boundary?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9725" y="685800"/>
            <a:ext cx="484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A: Transform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79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 tmFilter="0, 0; .2, .5; .8, .5; 1, 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500" autoRev="1" fill="hold"/>
                                        <p:tgtEl>
                                          <p:spTgt spid="51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  <p:bldP spid="5132" grpId="1"/>
      <p:bldP spid="5134" grpId="0"/>
      <p:bldP spid="5135" grpId="0"/>
      <p:bldP spid="5136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0" y="1393371"/>
            <a:ext cx="9144000" cy="5486400"/>
            <a:chOff x="0" y="864"/>
            <a:chExt cx="5760" cy="3456"/>
          </a:xfrm>
        </p:grpSpPr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0" y="2544"/>
              <a:ext cx="5760" cy="17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864"/>
              <a:ext cx="576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0" y="3429000"/>
            <a:ext cx="9144000" cy="1066800"/>
            <a:chOff x="0" y="2160"/>
            <a:chExt cx="5760" cy="672"/>
          </a:xfrm>
        </p:grpSpPr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0" y="2160"/>
              <a:ext cx="5760" cy="528"/>
              <a:chOff x="0" y="2160"/>
              <a:chExt cx="5760" cy="528"/>
            </a:xfrm>
          </p:grpSpPr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2736" cy="52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2832" y="2160"/>
                <a:ext cx="2928" cy="52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82" name="Text Box 10"/>
              <p:cNvSpPr txBox="1">
                <a:spLocks noChangeArrowheads="1"/>
              </p:cNvSpPr>
              <p:nvPr/>
            </p:nvSpPr>
            <p:spPr bwMode="auto">
              <a:xfrm>
                <a:off x="720" y="2256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oceanic</a:t>
                </a:r>
              </a:p>
            </p:txBody>
          </p:sp>
          <p:sp>
            <p:nvSpPr>
              <p:cNvPr id="3083" name="Text Box 11"/>
              <p:cNvSpPr txBox="1">
                <a:spLocks noChangeArrowheads="1"/>
              </p:cNvSpPr>
              <p:nvPr/>
            </p:nvSpPr>
            <p:spPr bwMode="auto">
              <a:xfrm>
                <a:off x="3600" y="2256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oceanic</a:t>
                </a:r>
              </a:p>
            </p:txBody>
          </p:sp>
        </p:grp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2832" y="2832"/>
              <a:ext cx="230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 rot="10800000">
              <a:off x="384" y="2832"/>
              <a:ext cx="230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381000" y="2667000"/>
            <a:ext cx="8312151" cy="3886200"/>
            <a:chOff x="240" y="1680"/>
            <a:chExt cx="5236" cy="2448"/>
          </a:xfrm>
        </p:grpSpPr>
        <p:grpSp>
          <p:nvGrpSpPr>
            <p:cNvPr id="3087" name="Group 15"/>
            <p:cNvGrpSpPr>
              <a:grpSpLocks/>
            </p:cNvGrpSpPr>
            <p:nvPr/>
          </p:nvGrpSpPr>
          <p:grpSpPr bwMode="auto">
            <a:xfrm>
              <a:off x="240" y="1680"/>
              <a:ext cx="5195" cy="539"/>
              <a:chOff x="144" y="2256"/>
              <a:chExt cx="5195" cy="539"/>
            </a:xfrm>
          </p:grpSpPr>
          <p:sp>
            <p:nvSpPr>
              <p:cNvPr id="3088" name="Freeform 16"/>
              <p:cNvSpPr>
                <a:spLocks/>
              </p:cNvSpPr>
              <p:nvPr/>
            </p:nvSpPr>
            <p:spPr bwMode="auto">
              <a:xfrm>
                <a:off x="144" y="2256"/>
                <a:ext cx="2516" cy="539"/>
              </a:xfrm>
              <a:custGeom>
                <a:avLst/>
                <a:gdLst>
                  <a:gd name="T0" fmla="*/ 0 w 2516"/>
                  <a:gd name="T1" fmla="*/ 488 h 539"/>
                  <a:gd name="T2" fmla="*/ 327 w 2516"/>
                  <a:gd name="T3" fmla="*/ 453 h 539"/>
                  <a:gd name="T4" fmla="*/ 1333 w 2516"/>
                  <a:gd name="T5" fmla="*/ 436 h 539"/>
                  <a:gd name="T6" fmla="*/ 1462 w 2516"/>
                  <a:gd name="T7" fmla="*/ 402 h 539"/>
                  <a:gd name="T8" fmla="*/ 1573 w 2516"/>
                  <a:gd name="T9" fmla="*/ 376 h 539"/>
                  <a:gd name="T10" fmla="*/ 1917 w 2516"/>
                  <a:gd name="T11" fmla="*/ 333 h 539"/>
                  <a:gd name="T12" fmla="*/ 1995 w 2516"/>
                  <a:gd name="T13" fmla="*/ 316 h 539"/>
                  <a:gd name="T14" fmla="*/ 2003 w 2516"/>
                  <a:gd name="T15" fmla="*/ 290 h 539"/>
                  <a:gd name="T16" fmla="*/ 2063 w 2516"/>
                  <a:gd name="T17" fmla="*/ 230 h 539"/>
                  <a:gd name="T18" fmla="*/ 2167 w 2516"/>
                  <a:gd name="T19" fmla="*/ 161 h 539"/>
                  <a:gd name="T20" fmla="*/ 2270 w 2516"/>
                  <a:gd name="T21" fmla="*/ 127 h 539"/>
                  <a:gd name="T22" fmla="*/ 2356 w 2516"/>
                  <a:gd name="T23" fmla="*/ 23 h 539"/>
                  <a:gd name="T24" fmla="*/ 2485 w 2516"/>
                  <a:gd name="T25" fmla="*/ 32 h 539"/>
                  <a:gd name="T26" fmla="*/ 2493 w 2516"/>
                  <a:gd name="T27" fmla="*/ 170 h 539"/>
                  <a:gd name="T28" fmla="*/ 2510 w 2516"/>
                  <a:gd name="T29" fmla="*/ 539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16" h="539">
                    <a:moveTo>
                      <a:pt x="0" y="488"/>
                    </a:moveTo>
                    <a:cubicBezTo>
                      <a:pt x="116" y="448"/>
                      <a:pt x="177" y="459"/>
                      <a:pt x="327" y="453"/>
                    </a:cubicBezTo>
                    <a:cubicBezTo>
                      <a:pt x="679" y="370"/>
                      <a:pt x="270" y="464"/>
                      <a:pt x="1333" y="436"/>
                    </a:cubicBezTo>
                    <a:cubicBezTo>
                      <a:pt x="1359" y="435"/>
                      <a:pt x="1435" y="405"/>
                      <a:pt x="1462" y="402"/>
                    </a:cubicBezTo>
                    <a:cubicBezTo>
                      <a:pt x="1499" y="389"/>
                      <a:pt x="1534" y="382"/>
                      <a:pt x="1573" y="376"/>
                    </a:cubicBezTo>
                    <a:cubicBezTo>
                      <a:pt x="1706" y="330"/>
                      <a:pt x="1739" y="339"/>
                      <a:pt x="1917" y="333"/>
                    </a:cubicBezTo>
                    <a:cubicBezTo>
                      <a:pt x="1943" y="328"/>
                      <a:pt x="1976" y="335"/>
                      <a:pt x="1995" y="316"/>
                    </a:cubicBezTo>
                    <a:cubicBezTo>
                      <a:pt x="2001" y="310"/>
                      <a:pt x="1999" y="298"/>
                      <a:pt x="2003" y="290"/>
                    </a:cubicBezTo>
                    <a:cubicBezTo>
                      <a:pt x="2017" y="262"/>
                      <a:pt x="2038" y="247"/>
                      <a:pt x="2063" y="230"/>
                    </a:cubicBezTo>
                    <a:cubicBezTo>
                      <a:pt x="2083" y="173"/>
                      <a:pt x="2115" y="175"/>
                      <a:pt x="2167" y="161"/>
                    </a:cubicBezTo>
                    <a:cubicBezTo>
                      <a:pt x="2202" y="152"/>
                      <a:pt x="2236" y="138"/>
                      <a:pt x="2270" y="127"/>
                    </a:cubicBezTo>
                    <a:cubicBezTo>
                      <a:pt x="2306" y="89"/>
                      <a:pt x="2300" y="42"/>
                      <a:pt x="2356" y="23"/>
                    </a:cubicBezTo>
                    <a:cubicBezTo>
                      <a:pt x="2399" y="26"/>
                      <a:pt x="2456" y="0"/>
                      <a:pt x="2485" y="32"/>
                    </a:cubicBezTo>
                    <a:cubicBezTo>
                      <a:pt x="2516" y="66"/>
                      <a:pt x="2491" y="124"/>
                      <a:pt x="2493" y="170"/>
                    </a:cubicBezTo>
                    <a:cubicBezTo>
                      <a:pt x="2499" y="296"/>
                      <a:pt x="2510" y="415"/>
                      <a:pt x="2510" y="539"/>
                    </a:cubicBezTo>
                  </a:path>
                </a:pathLst>
              </a:custGeom>
              <a:solidFill>
                <a:srgbClr val="8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2688" y="2256"/>
                <a:ext cx="2651" cy="527"/>
              </a:xfrm>
              <a:custGeom>
                <a:avLst/>
                <a:gdLst>
                  <a:gd name="T0" fmla="*/ 20 w 2651"/>
                  <a:gd name="T1" fmla="*/ 527 h 527"/>
                  <a:gd name="T2" fmla="*/ 20 w 2651"/>
                  <a:gd name="T3" fmla="*/ 11 h 527"/>
                  <a:gd name="T4" fmla="*/ 54 w 2651"/>
                  <a:gd name="T5" fmla="*/ 3 h 527"/>
                  <a:gd name="T6" fmla="*/ 89 w 2651"/>
                  <a:gd name="T7" fmla="*/ 11 h 527"/>
                  <a:gd name="T8" fmla="*/ 140 w 2651"/>
                  <a:gd name="T9" fmla="*/ 29 h 527"/>
                  <a:gd name="T10" fmla="*/ 286 w 2651"/>
                  <a:gd name="T11" fmla="*/ 63 h 527"/>
                  <a:gd name="T12" fmla="*/ 338 w 2651"/>
                  <a:gd name="T13" fmla="*/ 80 h 527"/>
                  <a:gd name="T14" fmla="*/ 407 w 2651"/>
                  <a:gd name="T15" fmla="*/ 166 h 527"/>
                  <a:gd name="T16" fmla="*/ 570 w 2651"/>
                  <a:gd name="T17" fmla="*/ 209 h 527"/>
                  <a:gd name="T18" fmla="*/ 647 w 2651"/>
                  <a:gd name="T19" fmla="*/ 244 h 527"/>
                  <a:gd name="T20" fmla="*/ 819 w 2651"/>
                  <a:gd name="T21" fmla="*/ 321 h 527"/>
                  <a:gd name="T22" fmla="*/ 862 w 2651"/>
                  <a:gd name="T23" fmla="*/ 347 h 527"/>
                  <a:gd name="T24" fmla="*/ 888 w 2651"/>
                  <a:gd name="T25" fmla="*/ 390 h 527"/>
                  <a:gd name="T26" fmla="*/ 1361 w 2651"/>
                  <a:gd name="T27" fmla="*/ 424 h 527"/>
                  <a:gd name="T28" fmla="*/ 2161 w 2651"/>
                  <a:gd name="T29" fmla="*/ 458 h 527"/>
                  <a:gd name="T30" fmla="*/ 2651 w 2651"/>
                  <a:gd name="T31" fmla="*/ 467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651" h="527">
                    <a:moveTo>
                      <a:pt x="20" y="527"/>
                    </a:moveTo>
                    <a:cubicBezTo>
                      <a:pt x="17" y="431"/>
                      <a:pt x="0" y="121"/>
                      <a:pt x="20" y="11"/>
                    </a:cubicBezTo>
                    <a:cubicBezTo>
                      <a:pt x="22" y="0"/>
                      <a:pt x="43" y="6"/>
                      <a:pt x="54" y="3"/>
                    </a:cubicBezTo>
                    <a:cubicBezTo>
                      <a:pt x="66" y="6"/>
                      <a:pt x="78" y="8"/>
                      <a:pt x="89" y="11"/>
                    </a:cubicBezTo>
                    <a:cubicBezTo>
                      <a:pt x="106" y="16"/>
                      <a:pt x="140" y="29"/>
                      <a:pt x="140" y="29"/>
                    </a:cubicBezTo>
                    <a:cubicBezTo>
                      <a:pt x="165" y="98"/>
                      <a:pt x="138" y="47"/>
                      <a:pt x="286" y="63"/>
                    </a:cubicBezTo>
                    <a:cubicBezTo>
                      <a:pt x="304" y="65"/>
                      <a:pt x="321" y="75"/>
                      <a:pt x="338" y="80"/>
                    </a:cubicBezTo>
                    <a:cubicBezTo>
                      <a:pt x="363" y="118"/>
                      <a:pt x="359" y="151"/>
                      <a:pt x="407" y="166"/>
                    </a:cubicBezTo>
                    <a:cubicBezTo>
                      <a:pt x="464" y="203"/>
                      <a:pt x="502" y="203"/>
                      <a:pt x="570" y="209"/>
                    </a:cubicBezTo>
                    <a:cubicBezTo>
                      <a:pt x="598" y="219"/>
                      <a:pt x="619" y="234"/>
                      <a:pt x="647" y="244"/>
                    </a:cubicBezTo>
                    <a:cubicBezTo>
                      <a:pt x="671" y="266"/>
                      <a:pt x="780" y="307"/>
                      <a:pt x="819" y="321"/>
                    </a:cubicBezTo>
                    <a:cubicBezTo>
                      <a:pt x="831" y="333"/>
                      <a:pt x="850" y="335"/>
                      <a:pt x="862" y="347"/>
                    </a:cubicBezTo>
                    <a:cubicBezTo>
                      <a:pt x="888" y="373"/>
                      <a:pt x="852" y="372"/>
                      <a:pt x="888" y="390"/>
                    </a:cubicBezTo>
                    <a:cubicBezTo>
                      <a:pt x="1005" y="448"/>
                      <a:pt x="1330" y="423"/>
                      <a:pt x="1361" y="424"/>
                    </a:cubicBezTo>
                    <a:cubicBezTo>
                      <a:pt x="1595" y="486"/>
                      <a:pt x="1941" y="454"/>
                      <a:pt x="2161" y="458"/>
                    </a:cubicBezTo>
                    <a:cubicBezTo>
                      <a:pt x="2363" y="488"/>
                      <a:pt x="2201" y="467"/>
                      <a:pt x="2651" y="467"/>
                    </a:cubicBezTo>
                  </a:path>
                </a:pathLst>
              </a:custGeom>
              <a:solidFill>
                <a:srgbClr val="8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2980" y="3840"/>
              <a:ext cx="24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B050"/>
                  </a:solidFill>
                </a:rPr>
                <a:t>A:  MID OCEAN RIDGE!!</a:t>
              </a:r>
            </a:p>
          </p:txBody>
        </p:sp>
      </p:grp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52400" y="4648200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Q:  What happens here?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52400" y="5167313"/>
            <a:ext cx="472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A: Sea-floor spreading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962400" y="5595257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Q: What is created here?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52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Q: Boundary?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8382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A</a:t>
            </a:r>
            <a:r>
              <a:rPr lang="en-US" sz="2400" b="1" dirty="0" smtClean="0">
                <a:solidFill>
                  <a:srgbClr val="7030A0"/>
                </a:solidFill>
              </a:rPr>
              <a:t>: Divergent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2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/>
      <p:bldP spid="3093" grpId="0"/>
      <p:bldP spid="3094" grpId="0"/>
      <p:bldP spid="2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4038600"/>
            <a:ext cx="9144000" cy="2819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2362200"/>
            <a:ext cx="53340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4572000" y="1066800"/>
            <a:ext cx="4954588" cy="2173288"/>
          </a:xfrm>
          <a:custGeom>
            <a:avLst/>
            <a:gdLst>
              <a:gd name="T0" fmla="*/ 1 w 3121"/>
              <a:gd name="T1" fmla="*/ 1332 h 1369"/>
              <a:gd name="T2" fmla="*/ 37 w 3121"/>
              <a:gd name="T3" fmla="*/ 1131 h 1369"/>
              <a:gd name="T4" fmla="*/ 138 w 3121"/>
              <a:gd name="T5" fmla="*/ 1049 h 1369"/>
              <a:gd name="T6" fmla="*/ 193 w 3121"/>
              <a:gd name="T7" fmla="*/ 1030 h 1369"/>
              <a:gd name="T8" fmla="*/ 229 w 3121"/>
              <a:gd name="T9" fmla="*/ 976 h 1369"/>
              <a:gd name="T10" fmla="*/ 257 w 3121"/>
              <a:gd name="T11" fmla="*/ 921 h 1369"/>
              <a:gd name="T12" fmla="*/ 284 w 3121"/>
              <a:gd name="T13" fmla="*/ 912 h 1369"/>
              <a:gd name="T14" fmla="*/ 385 w 3121"/>
              <a:gd name="T15" fmla="*/ 857 h 1369"/>
              <a:gd name="T16" fmla="*/ 467 w 3121"/>
              <a:gd name="T17" fmla="*/ 774 h 1369"/>
              <a:gd name="T18" fmla="*/ 540 w 3121"/>
              <a:gd name="T19" fmla="*/ 701 h 1369"/>
              <a:gd name="T20" fmla="*/ 623 w 3121"/>
              <a:gd name="T21" fmla="*/ 656 h 1369"/>
              <a:gd name="T22" fmla="*/ 696 w 3121"/>
              <a:gd name="T23" fmla="*/ 601 h 1369"/>
              <a:gd name="T24" fmla="*/ 796 w 3121"/>
              <a:gd name="T25" fmla="*/ 528 h 1369"/>
              <a:gd name="T26" fmla="*/ 1080 w 3121"/>
              <a:gd name="T27" fmla="*/ 418 h 1369"/>
              <a:gd name="T28" fmla="*/ 1308 w 3121"/>
              <a:gd name="T29" fmla="*/ 345 h 1369"/>
              <a:gd name="T30" fmla="*/ 1647 w 3121"/>
              <a:gd name="T31" fmla="*/ 272 h 1369"/>
              <a:gd name="T32" fmla="*/ 1765 w 3121"/>
              <a:gd name="T33" fmla="*/ 226 h 1369"/>
              <a:gd name="T34" fmla="*/ 1967 w 3121"/>
              <a:gd name="T35" fmla="*/ 189 h 1369"/>
              <a:gd name="T36" fmla="*/ 2140 w 3121"/>
              <a:gd name="T37" fmla="*/ 171 h 1369"/>
              <a:gd name="T38" fmla="*/ 2305 w 3121"/>
              <a:gd name="T39" fmla="*/ 107 h 1369"/>
              <a:gd name="T40" fmla="*/ 2552 w 3121"/>
              <a:gd name="T41" fmla="*/ 61 h 1369"/>
              <a:gd name="T42" fmla="*/ 2607 w 3121"/>
              <a:gd name="T43" fmla="*/ 25 h 1369"/>
              <a:gd name="T44" fmla="*/ 2634 w 3121"/>
              <a:gd name="T45" fmla="*/ 6 h 1369"/>
              <a:gd name="T46" fmla="*/ 2680 w 3121"/>
              <a:gd name="T47" fmla="*/ 1369 h 1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21" h="1369">
                <a:moveTo>
                  <a:pt x="1" y="1332"/>
                </a:moveTo>
                <a:cubicBezTo>
                  <a:pt x="4" y="1287"/>
                  <a:pt x="0" y="1180"/>
                  <a:pt x="37" y="1131"/>
                </a:cubicBezTo>
                <a:cubicBezTo>
                  <a:pt x="69" y="1089"/>
                  <a:pt x="95" y="1077"/>
                  <a:pt x="138" y="1049"/>
                </a:cubicBezTo>
                <a:cubicBezTo>
                  <a:pt x="154" y="1038"/>
                  <a:pt x="193" y="1030"/>
                  <a:pt x="193" y="1030"/>
                </a:cubicBezTo>
                <a:cubicBezTo>
                  <a:pt x="205" y="1012"/>
                  <a:pt x="222" y="996"/>
                  <a:pt x="229" y="976"/>
                </a:cubicBezTo>
                <a:cubicBezTo>
                  <a:pt x="235" y="959"/>
                  <a:pt x="242" y="933"/>
                  <a:pt x="257" y="921"/>
                </a:cubicBezTo>
                <a:cubicBezTo>
                  <a:pt x="264" y="915"/>
                  <a:pt x="275" y="915"/>
                  <a:pt x="284" y="912"/>
                </a:cubicBezTo>
                <a:cubicBezTo>
                  <a:pt x="310" y="886"/>
                  <a:pt x="350" y="868"/>
                  <a:pt x="385" y="857"/>
                </a:cubicBezTo>
                <a:cubicBezTo>
                  <a:pt x="420" y="832"/>
                  <a:pt x="438" y="804"/>
                  <a:pt x="467" y="774"/>
                </a:cubicBezTo>
                <a:cubicBezTo>
                  <a:pt x="482" y="728"/>
                  <a:pt x="501" y="722"/>
                  <a:pt x="540" y="701"/>
                </a:cubicBezTo>
                <a:cubicBezTo>
                  <a:pt x="633" y="650"/>
                  <a:pt x="561" y="676"/>
                  <a:pt x="623" y="656"/>
                </a:cubicBezTo>
                <a:cubicBezTo>
                  <a:pt x="644" y="634"/>
                  <a:pt x="696" y="601"/>
                  <a:pt x="696" y="601"/>
                </a:cubicBezTo>
                <a:cubicBezTo>
                  <a:pt x="721" y="562"/>
                  <a:pt x="753" y="542"/>
                  <a:pt x="796" y="528"/>
                </a:cubicBezTo>
                <a:cubicBezTo>
                  <a:pt x="868" y="456"/>
                  <a:pt x="985" y="441"/>
                  <a:pt x="1080" y="418"/>
                </a:cubicBezTo>
                <a:cubicBezTo>
                  <a:pt x="1143" y="376"/>
                  <a:pt x="1233" y="357"/>
                  <a:pt x="1308" y="345"/>
                </a:cubicBezTo>
                <a:cubicBezTo>
                  <a:pt x="1417" y="300"/>
                  <a:pt x="1532" y="294"/>
                  <a:pt x="1647" y="272"/>
                </a:cubicBezTo>
                <a:cubicBezTo>
                  <a:pt x="1691" y="264"/>
                  <a:pt x="1726" y="245"/>
                  <a:pt x="1765" y="226"/>
                </a:cubicBezTo>
                <a:cubicBezTo>
                  <a:pt x="1822" y="198"/>
                  <a:pt x="1907" y="196"/>
                  <a:pt x="1967" y="189"/>
                </a:cubicBezTo>
                <a:cubicBezTo>
                  <a:pt x="2075" y="162"/>
                  <a:pt x="1888" y="206"/>
                  <a:pt x="2140" y="171"/>
                </a:cubicBezTo>
                <a:cubicBezTo>
                  <a:pt x="2196" y="163"/>
                  <a:pt x="2253" y="126"/>
                  <a:pt x="2305" y="107"/>
                </a:cubicBezTo>
                <a:cubicBezTo>
                  <a:pt x="2386" y="77"/>
                  <a:pt x="2467" y="73"/>
                  <a:pt x="2552" y="61"/>
                </a:cubicBezTo>
                <a:cubicBezTo>
                  <a:pt x="2570" y="49"/>
                  <a:pt x="2589" y="37"/>
                  <a:pt x="2607" y="25"/>
                </a:cubicBezTo>
                <a:cubicBezTo>
                  <a:pt x="2616" y="19"/>
                  <a:pt x="2634" y="6"/>
                  <a:pt x="2634" y="6"/>
                </a:cubicBezTo>
                <a:cubicBezTo>
                  <a:pt x="3121" y="112"/>
                  <a:pt x="2680" y="0"/>
                  <a:pt x="2680" y="1369"/>
                </a:cubicBezTo>
              </a:path>
            </a:pathLst>
          </a:cu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197" name="AutoShape 5"/>
          <p:cNvCxnSpPr>
            <a:cxnSpLocks noChangeShapeType="1"/>
            <a:stCxn id="8196" idx="0"/>
            <a:endCxn id="8196" idx="23"/>
          </p:cNvCxnSpPr>
          <p:nvPr/>
        </p:nvCxnSpPr>
        <p:spPr bwMode="auto">
          <a:xfrm>
            <a:off x="4573588" y="3181350"/>
            <a:ext cx="4252912" cy="58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0" y="3200400"/>
            <a:ext cx="9372600" cy="990600"/>
            <a:chOff x="0" y="2016"/>
            <a:chExt cx="5904" cy="624"/>
          </a:xfrm>
        </p:grpSpPr>
        <p:grpSp>
          <p:nvGrpSpPr>
            <p:cNvPr id="8199" name="Group 7"/>
            <p:cNvGrpSpPr>
              <a:grpSpLocks/>
            </p:cNvGrpSpPr>
            <p:nvPr/>
          </p:nvGrpSpPr>
          <p:grpSpPr bwMode="auto">
            <a:xfrm>
              <a:off x="0" y="2016"/>
              <a:ext cx="2928" cy="528"/>
              <a:chOff x="0" y="2160"/>
              <a:chExt cx="2928" cy="528"/>
            </a:xfrm>
          </p:grpSpPr>
          <p:sp>
            <p:nvSpPr>
              <p:cNvPr id="8200" name="Rectangle 8"/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2928" cy="52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720" y="2256"/>
                <a:ext cx="184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oceanic</a:t>
                </a:r>
              </a:p>
            </p:txBody>
          </p:sp>
        </p:grpSp>
        <p:grpSp>
          <p:nvGrpSpPr>
            <p:cNvPr id="8202" name="Group 10"/>
            <p:cNvGrpSpPr>
              <a:grpSpLocks/>
            </p:cNvGrpSpPr>
            <p:nvPr/>
          </p:nvGrpSpPr>
          <p:grpSpPr bwMode="auto">
            <a:xfrm>
              <a:off x="2928" y="2016"/>
              <a:ext cx="2832" cy="528"/>
              <a:chOff x="2832" y="1728"/>
              <a:chExt cx="2928" cy="528"/>
            </a:xfrm>
          </p:grpSpPr>
          <p:sp>
            <p:nvSpPr>
              <p:cNvPr id="8203" name="Rectangle 11"/>
              <p:cNvSpPr>
                <a:spLocks noChangeArrowheads="1"/>
              </p:cNvSpPr>
              <p:nvPr/>
            </p:nvSpPr>
            <p:spPr bwMode="auto">
              <a:xfrm>
                <a:off x="2832" y="1728"/>
                <a:ext cx="2928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369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continental</a:t>
                </a:r>
              </a:p>
            </p:txBody>
          </p:sp>
        </p:grp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144" y="2640"/>
              <a:ext cx="2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 flipH="1">
              <a:off x="3024" y="2640"/>
              <a:ext cx="28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4038600" y="3657600"/>
            <a:ext cx="8626475" cy="3048000"/>
            <a:chOff x="2496" y="2400"/>
            <a:chExt cx="5434" cy="1920"/>
          </a:xfrm>
        </p:grpSpPr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 rot="2617068">
              <a:off x="2496" y="2400"/>
              <a:ext cx="1392" cy="52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2506" y="4032"/>
              <a:ext cx="54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B050"/>
                  </a:solidFill>
                </a:rPr>
                <a:t>A:  Deep-ocean trench</a:t>
              </a:r>
            </a:p>
          </p:txBody>
        </p:sp>
      </p:grp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6200" y="4343400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Q:  What happens here?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85800" y="4805065"/>
            <a:ext cx="3276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A:  </a:t>
            </a:r>
            <a:r>
              <a:rPr lang="en-US" sz="2400" b="1" dirty="0" err="1">
                <a:solidFill>
                  <a:srgbClr val="FF0000"/>
                </a:solidFill>
              </a:rPr>
              <a:t>Subduction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505200" y="5772615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Q:  What is created here?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6700" y="152400"/>
            <a:ext cx="491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 : Boundary?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9725" y="685800"/>
            <a:ext cx="484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A: Convergent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91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3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/>
      <p:bldP spid="8211" grpId="0"/>
      <p:bldP spid="8212" grpId="0"/>
      <p:bldP spid="22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4038600"/>
            <a:ext cx="9144000" cy="2819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0" y="3429000"/>
            <a:ext cx="9144000" cy="1143000"/>
            <a:chOff x="0" y="2160"/>
            <a:chExt cx="5760" cy="720"/>
          </a:xfrm>
        </p:grpSpPr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0" y="2160"/>
              <a:ext cx="2736" cy="52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2832" y="2160"/>
              <a:ext cx="2928" cy="528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720" y="2256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FFFF"/>
                  </a:solidFill>
                </a:rPr>
                <a:t>oceanic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3600" y="2256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FFFF"/>
                  </a:solidFill>
                </a:rPr>
                <a:t>oceanic</a:t>
              </a:r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0" y="2880"/>
              <a:ext cx="2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H="1">
              <a:off x="2880" y="2880"/>
              <a:ext cx="28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181" name="Group 13"/>
          <p:cNvGrpSpPr>
            <a:grpSpLocks/>
          </p:cNvGrpSpPr>
          <p:nvPr/>
        </p:nvGrpSpPr>
        <p:grpSpPr bwMode="auto">
          <a:xfrm>
            <a:off x="2590800" y="4038601"/>
            <a:ext cx="9906000" cy="2316163"/>
            <a:chOff x="1632" y="2544"/>
            <a:chExt cx="6240" cy="1459"/>
          </a:xfrm>
        </p:grpSpPr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 rot="-2112836">
              <a:off x="1632" y="2544"/>
              <a:ext cx="1488" cy="528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3024" y="3715"/>
              <a:ext cx="48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B050"/>
                  </a:solidFill>
                </a:rPr>
                <a:t>A:  Deep-ocean trench</a:t>
              </a:r>
            </a:p>
          </p:txBody>
        </p:sp>
      </p:grp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52400" y="1600200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Q:  What happens here?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09600" y="2061865"/>
            <a:ext cx="944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A:  </a:t>
            </a:r>
            <a:r>
              <a:rPr lang="en-US" sz="2400" b="1" dirty="0" err="1">
                <a:solidFill>
                  <a:srgbClr val="FF0000"/>
                </a:solidFill>
              </a:rPr>
              <a:t>Subduction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191000" y="53340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Q: What is created here?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700" y="152400"/>
            <a:ext cx="491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 : Boundary?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9725" y="685800"/>
            <a:ext cx="484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A: Convergent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3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/>
      <p:bldP spid="7185" grpId="0"/>
      <p:bldP spid="7186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0" y="1393371"/>
            <a:ext cx="9144000" cy="5486400"/>
            <a:chOff x="0" y="864"/>
            <a:chExt cx="5760" cy="3456"/>
          </a:xfrm>
        </p:grpSpPr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0" y="2544"/>
              <a:ext cx="5760" cy="17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864"/>
              <a:ext cx="576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0" y="3429000"/>
            <a:ext cx="9144000" cy="1066800"/>
            <a:chOff x="0" y="2160"/>
            <a:chExt cx="5760" cy="672"/>
          </a:xfrm>
        </p:grpSpPr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0" y="2160"/>
              <a:ext cx="5760" cy="528"/>
              <a:chOff x="0" y="2160"/>
              <a:chExt cx="5760" cy="528"/>
            </a:xfrm>
          </p:grpSpPr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2736" cy="52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2832" y="2160"/>
                <a:ext cx="2928" cy="52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82" name="Text Box 10"/>
              <p:cNvSpPr txBox="1">
                <a:spLocks noChangeArrowheads="1"/>
              </p:cNvSpPr>
              <p:nvPr/>
            </p:nvSpPr>
            <p:spPr bwMode="auto">
              <a:xfrm>
                <a:off x="720" y="2256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oceanic</a:t>
                </a:r>
              </a:p>
            </p:txBody>
          </p:sp>
          <p:sp>
            <p:nvSpPr>
              <p:cNvPr id="3083" name="Text Box 11"/>
              <p:cNvSpPr txBox="1">
                <a:spLocks noChangeArrowheads="1"/>
              </p:cNvSpPr>
              <p:nvPr/>
            </p:nvSpPr>
            <p:spPr bwMode="auto">
              <a:xfrm>
                <a:off x="3600" y="2256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oceanic</a:t>
                </a:r>
              </a:p>
            </p:txBody>
          </p:sp>
        </p:grp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2832" y="2832"/>
              <a:ext cx="230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 rot="10800000">
              <a:off x="384" y="2832"/>
              <a:ext cx="230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381000" y="2667000"/>
            <a:ext cx="8312151" cy="3886200"/>
            <a:chOff x="240" y="1680"/>
            <a:chExt cx="5236" cy="2448"/>
          </a:xfrm>
        </p:grpSpPr>
        <p:grpSp>
          <p:nvGrpSpPr>
            <p:cNvPr id="3087" name="Group 15"/>
            <p:cNvGrpSpPr>
              <a:grpSpLocks/>
            </p:cNvGrpSpPr>
            <p:nvPr/>
          </p:nvGrpSpPr>
          <p:grpSpPr bwMode="auto">
            <a:xfrm>
              <a:off x="240" y="1680"/>
              <a:ext cx="5195" cy="539"/>
              <a:chOff x="144" y="2256"/>
              <a:chExt cx="5195" cy="539"/>
            </a:xfrm>
          </p:grpSpPr>
          <p:sp>
            <p:nvSpPr>
              <p:cNvPr id="3088" name="Freeform 16"/>
              <p:cNvSpPr>
                <a:spLocks/>
              </p:cNvSpPr>
              <p:nvPr/>
            </p:nvSpPr>
            <p:spPr bwMode="auto">
              <a:xfrm>
                <a:off x="144" y="2256"/>
                <a:ext cx="2516" cy="539"/>
              </a:xfrm>
              <a:custGeom>
                <a:avLst/>
                <a:gdLst>
                  <a:gd name="T0" fmla="*/ 0 w 2516"/>
                  <a:gd name="T1" fmla="*/ 488 h 539"/>
                  <a:gd name="T2" fmla="*/ 327 w 2516"/>
                  <a:gd name="T3" fmla="*/ 453 h 539"/>
                  <a:gd name="T4" fmla="*/ 1333 w 2516"/>
                  <a:gd name="T5" fmla="*/ 436 h 539"/>
                  <a:gd name="T6" fmla="*/ 1462 w 2516"/>
                  <a:gd name="T7" fmla="*/ 402 h 539"/>
                  <a:gd name="T8" fmla="*/ 1573 w 2516"/>
                  <a:gd name="T9" fmla="*/ 376 h 539"/>
                  <a:gd name="T10" fmla="*/ 1917 w 2516"/>
                  <a:gd name="T11" fmla="*/ 333 h 539"/>
                  <a:gd name="T12" fmla="*/ 1995 w 2516"/>
                  <a:gd name="T13" fmla="*/ 316 h 539"/>
                  <a:gd name="T14" fmla="*/ 2003 w 2516"/>
                  <a:gd name="T15" fmla="*/ 290 h 539"/>
                  <a:gd name="T16" fmla="*/ 2063 w 2516"/>
                  <a:gd name="T17" fmla="*/ 230 h 539"/>
                  <a:gd name="T18" fmla="*/ 2167 w 2516"/>
                  <a:gd name="T19" fmla="*/ 161 h 539"/>
                  <a:gd name="T20" fmla="*/ 2270 w 2516"/>
                  <a:gd name="T21" fmla="*/ 127 h 539"/>
                  <a:gd name="T22" fmla="*/ 2356 w 2516"/>
                  <a:gd name="T23" fmla="*/ 23 h 539"/>
                  <a:gd name="T24" fmla="*/ 2485 w 2516"/>
                  <a:gd name="T25" fmla="*/ 32 h 539"/>
                  <a:gd name="T26" fmla="*/ 2493 w 2516"/>
                  <a:gd name="T27" fmla="*/ 170 h 539"/>
                  <a:gd name="T28" fmla="*/ 2510 w 2516"/>
                  <a:gd name="T29" fmla="*/ 539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16" h="539">
                    <a:moveTo>
                      <a:pt x="0" y="488"/>
                    </a:moveTo>
                    <a:cubicBezTo>
                      <a:pt x="116" y="448"/>
                      <a:pt x="177" y="459"/>
                      <a:pt x="327" y="453"/>
                    </a:cubicBezTo>
                    <a:cubicBezTo>
                      <a:pt x="679" y="370"/>
                      <a:pt x="270" y="464"/>
                      <a:pt x="1333" y="436"/>
                    </a:cubicBezTo>
                    <a:cubicBezTo>
                      <a:pt x="1359" y="435"/>
                      <a:pt x="1435" y="405"/>
                      <a:pt x="1462" y="402"/>
                    </a:cubicBezTo>
                    <a:cubicBezTo>
                      <a:pt x="1499" y="389"/>
                      <a:pt x="1534" y="382"/>
                      <a:pt x="1573" y="376"/>
                    </a:cubicBezTo>
                    <a:cubicBezTo>
                      <a:pt x="1706" y="330"/>
                      <a:pt x="1739" y="339"/>
                      <a:pt x="1917" y="333"/>
                    </a:cubicBezTo>
                    <a:cubicBezTo>
                      <a:pt x="1943" y="328"/>
                      <a:pt x="1976" y="335"/>
                      <a:pt x="1995" y="316"/>
                    </a:cubicBezTo>
                    <a:cubicBezTo>
                      <a:pt x="2001" y="310"/>
                      <a:pt x="1999" y="298"/>
                      <a:pt x="2003" y="290"/>
                    </a:cubicBezTo>
                    <a:cubicBezTo>
                      <a:pt x="2017" y="262"/>
                      <a:pt x="2038" y="247"/>
                      <a:pt x="2063" y="230"/>
                    </a:cubicBezTo>
                    <a:cubicBezTo>
                      <a:pt x="2083" y="173"/>
                      <a:pt x="2115" y="175"/>
                      <a:pt x="2167" y="161"/>
                    </a:cubicBezTo>
                    <a:cubicBezTo>
                      <a:pt x="2202" y="152"/>
                      <a:pt x="2236" y="138"/>
                      <a:pt x="2270" y="127"/>
                    </a:cubicBezTo>
                    <a:cubicBezTo>
                      <a:pt x="2306" y="89"/>
                      <a:pt x="2300" y="42"/>
                      <a:pt x="2356" y="23"/>
                    </a:cubicBezTo>
                    <a:cubicBezTo>
                      <a:pt x="2399" y="26"/>
                      <a:pt x="2456" y="0"/>
                      <a:pt x="2485" y="32"/>
                    </a:cubicBezTo>
                    <a:cubicBezTo>
                      <a:pt x="2516" y="66"/>
                      <a:pt x="2491" y="124"/>
                      <a:pt x="2493" y="170"/>
                    </a:cubicBezTo>
                    <a:cubicBezTo>
                      <a:pt x="2499" y="296"/>
                      <a:pt x="2510" y="415"/>
                      <a:pt x="2510" y="539"/>
                    </a:cubicBezTo>
                  </a:path>
                </a:pathLst>
              </a:custGeom>
              <a:solidFill>
                <a:srgbClr val="8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2688" y="2256"/>
                <a:ext cx="2651" cy="527"/>
              </a:xfrm>
              <a:custGeom>
                <a:avLst/>
                <a:gdLst>
                  <a:gd name="T0" fmla="*/ 20 w 2651"/>
                  <a:gd name="T1" fmla="*/ 527 h 527"/>
                  <a:gd name="T2" fmla="*/ 20 w 2651"/>
                  <a:gd name="T3" fmla="*/ 11 h 527"/>
                  <a:gd name="T4" fmla="*/ 54 w 2651"/>
                  <a:gd name="T5" fmla="*/ 3 h 527"/>
                  <a:gd name="T6" fmla="*/ 89 w 2651"/>
                  <a:gd name="T7" fmla="*/ 11 h 527"/>
                  <a:gd name="T8" fmla="*/ 140 w 2651"/>
                  <a:gd name="T9" fmla="*/ 29 h 527"/>
                  <a:gd name="T10" fmla="*/ 286 w 2651"/>
                  <a:gd name="T11" fmla="*/ 63 h 527"/>
                  <a:gd name="T12" fmla="*/ 338 w 2651"/>
                  <a:gd name="T13" fmla="*/ 80 h 527"/>
                  <a:gd name="T14" fmla="*/ 407 w 2651"/>
                  <a:gd name="T15" fmla="*/ 166 h 527"/>
                  <a:gd name="T16" fmla="*/ 570 w 2651"/>
                  <a:gd name="T17" fmla="*/ 209 h 527"/>
                  <a:gd name="T18" fmla="*/ 647 w 2651"/>
                  <a:gd name="T19" fmla="*/ 244 h 527"/>
                  <a:gd name="T20" fmla="*/ 819 w 2651"/>
                  <a:gd name="T21" fmla="*/ 321 h 527"/>
                  <a:gd name="T22" fmla="*/ 862 w 2651"/>
                  <a:gd name="T23" fmla="*/ 347 h 527"/>
                  <a:gd name="T24" fmla="*/ 888 w 2651"/>
                  <a:gd name="T25" fmla="*/ 390 h 527"/>
                  <a:gd name="T26" fmla="*/ 1361 w 2651"/>
                  <a:gd name="T27" fmla="*/ 424 h 527"/>
                  <a:gd name="T28" fmla="*/ 2161 w 2651"/>
                  <a:gd name="T29" fmla="*/ 458 h 527"/>
                  <a:gd name="T30" fmla="*/ 2651 w 2651"/>
                  <a:gd name="T31" fmla="*/ 467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651" h="527">
                    <a:moveTo>
                      <a:pt x="20" y="527"/>
                    </a:moveTo>
                    <a:cubicBezTo>
                      <a:pt x="17" y="431"/>
                      <a:pt x="0" y="121"/>
                      <a:pt x="20" y="11"/>
                    </a:cubicBezTo>
                    <a:cubicBezTo>
                      <a:pt x="22" y="0"/>
                      <a:pt x="43" y="6"/>
                      <a:pt x="54" y="3"/>
                    </a:cubicBezTo>
                    <a:cubicBezTo>
                      <a:pt x="66" y="6"/>
                      <a:pt x="78" y="8"/>
                      <a:pt x="89" y="11"/>
                    </a:cubicBezTo>
                    <a:cubicBezTo>
                      <a:pt x="106" y="16"/>
                      <a:pt x="140" y="29"/>
                      <a:pt x="140" y="29"/>
                    </a:cubicBezTo>
                    <a:cubicBezTo>
                      <a:pt x="165" y="98"/>
                      <a:pt x="138" y="47"/>
                      <a:pt x="286" y="63"/>
                    </a:cubicBezTo>
                    <a:cubicBezTo>
                      <a:pt x="304" y="65"/>
                      <a:pt x="321" y="75"/>
                      <a:pt x="338" y="80"/>
                    </a:cubicBezTo>
                    <a:cubicBezTo>
                      <a:pt x="363" y="118"/>
                      <a:pt x="359" y="151"/>
                      <a:pt x="407" y="166"/>
                    </a:cubicBezTo>
                    <a:cubicBezTo>
                      <a:pt x="464" y="203"/>
                      <a:pt x="502" y="203"/>
                      <a:pt x="570" y="209"/>
                    </a:cubicBezTo>
                    <a:cubicBezTo>
                      <a:pt x="598" y="219"/>
                      <a:pt x="619" y="234"/>
                      <a:pt x="647" y="244"/>
                    </a:cubicBezTo>
                    <a:cubicBezTo>
                      <a:pt x="671" y="266"/>
                      <a:pt x="780" y="307"/>
                      <a:pt x="819" y="321"/>
                    </a:cubicBezTo>
                    <a:cubicBezTo>
                      <a:pt x="831" y="333"/>
                      <a:pt x="850" y="335"/>
                      <a:pt x="862" y="347"/>
                    </a:cubicBezTo>
                    <a:cubicBezTo>
                      <a:pt x="888" y="373"/>
                      <a:pt x="852" y="372"/>
                      <a:pt x="888" y="390"/>
                    </a:cubicBezTo>
                    <a:cubicBezTo>
                      <a:pt x="1005" y="448"/>
                      <a:pt x="1330" y="423"/>
                      <a:pt x="1361" y="424"/>
                    </a:cubicBezTo>
                    <a:cubicBezTo>
                      <a:pt x="1595" y="486"/>
                      <a:pt x="1941" y="454"/>
                      <a:pt x="2161" y="458"/>
                    </a:cubicBezTo>
                    <a:cubicBezTo>
                      <a:pt x="2363" y="488"/>
                      <a:pt x="2201" y="467"/>
                      <a:pt x="2651" y="467"/>
                    </a:cubicBezTo>
                  </a:path>
                </a:pathLst>
              </a:custGeom>
              <a:solidFill>
                <a:srgbClr val="8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2980" y="3840"/>
              <a:ext cx="24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B050"/>
                  </a:solidFill>
                </a:rPr>
                <a:t>A:  MID OCEAN RIDGE!!</a:t>
              </a:r>
            </a:p>
          </p:txBody>
        </p:sp>
      </p:grp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52400" y="4648200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Q:  What happens here?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52400" y="5167313"/>
            <a:ext cx="472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A: Sea-floor spreading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962400" y="5595257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Q: What is created here?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52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Q: Boundary?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8382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A</a:t>
            </a:r>
            <a:r>
              <a:rPr lang="en-US" sz="2400" b="1" dirty="0" smtClean="0">
                <a:solidFill>
                  <a:srgbClr val="7030A0"/>
                </a:solidFill>
              </a:rPr>
              <a:t>: Divergent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2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/>
      <p:bldP spid="3093" grpId="0"/>
      <p:bldP spid="3094" grpId="0"/>
      <p:bldP spid="2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0" y="2743200"/>
            <a:ext cx="9144000" cy="1066800"/>
            <a:chOff x="0" y="1728"/>
            <a:chExt cx="5760" cy="672"/>
          </a:xfrm>
        </p:grpSpPr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0" y="1728"/>
              <a:ext cx="5760" cy="528"/>
              <a:chOff x="0" y="1728"/>
              <a:chExt cx="5760" cy="528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0" y="1728"/>
                <a:ext cx="2736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2" name="Rectangle 6"/>
              <p:cNvSpPr>
                <a:spLocks noChangeArrowheads="1"/>
              </p:cNvSpPr>
              <p:nvPr/>
            </p:nvSpPr>
            <p:spPr bwMode="auto">
              <a:xfrm>
                <a:off x="2832" y="1728"/>
                <a:ext cx="2928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3" name="Text Box 7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continental</a:t>
                </a:r>
              </a:p>
            </p:txBody>
          </p:sp>
          <p:sp>
            <p:nvSpPr>
              <p:cNvPr id="4104" name="Text Box 8"/>
              <p:cNvSpPr txBox="1">
                <a:spLocks noChangeArrowheads="1"/>
              </p:cNvSpPr>
              <p:nvPr/>
            </p:nvSpPr>
            <p:spPr bwMode="auto">
              <a:xfrm>
                <a:off x="369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continental</a:t>
                </a:r>
              </a:p>
            </p:txBody>
          </p:sp>
        </p:grp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2832" y="2400"/>
              <a:ext cx="25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 flipH="1">
              <a:off x="240" y="2400"/>
              <a:ext cx="24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101600" y="2027238"/>
            <a:ext cx="8969375" cy="4167187"/>
            <a:chOff x="64" y="1277"/>
            <a:chExt cx="5650" cy="2625"/>
          </a:xfrm>
        </p:grpSpPr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264" y="3614"/>
              <a:ext cx="2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B050"/>
                  </a:solidFill>
                </a:rPr>
                <a:t>A:  RIFT VALLEY!!</a:t>
              </a:r>
            </a:p>
          </p:txBody>
        </p:sp>
        <p:grpSp>
          <p:nvGrpSpPr>
            <p:cNvPr id="4109" name="Group 13"/>
            <p:cNvGrpSpPr>
              <a:grpSpLocks/>
            </p:cNvGrpSpPr>
            <p:nvPr/>
          </p:nvGrpSpPr>
          <p:grpSpPr bwMode="auto">
            <a:xfrm>
              <a:off x="64" y="1277"/>
              <a:ext cx="5650" cy="552"/>
              <a:chOff x="64" y="1277"/>
              <a:chExt cx="5650" cy="552"/>
            </a:xfrm>
          </p:grpSpPr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2350" y="1408"/>
                <a:ext cx="3364" cy="421"/>
              </a:xfrm>
              <a:custGeom>
                <a:avLst/>
                <a:gdLst>
                  <a:gd name="T0" fmla="*/ 0 w 3364"/>
                  <a:gd name="T1" fmla="*/ 165 h 421"/>
                  <a:gd name="T2" fmla="*/ 292 w 3364"/>
                  <a:gd name="T3" fmla="*/ 174 h 421"/>
                  <a:gd name="T4" fmla="*/ 301 w 3364"/>
                  <a:gd name="T5" fmla="*/ 201 h 421"/>
                  <a:gd name="T6" fmla="*/ 329 w 3364"/>
                  <a:gd name="T7" fmla="*/ 210 h 421"/>
                  <a:gd name="T8" fmla="*/ 347 w 3364"/>
                  <a:gd name="T9" fmla="*/ 265 h 421"/>
                  <a:gd name="T10" fmla="*/ 375 w 3364"/>
                  <a:gd name="T11" fmla="*/ 320 h 421"/>
                  <a:gd name="T12" fmla="*/ 439 w 3364"/>
                  <a:gd name="T13" fmla="*/ 421 h 421"/>
                  <a:gd name="T14" fmla="*/ 521 w 3364"/>
                  <a:gd name="T15" fmla="*/ 311 h 421"/>
                  <a:gd name="T16" fmla="*/ 530 w 3364"/>
                  <a:gd name="T17" fmla="*/ 274 h 421"/>
                  <a:gd name="T18" fmla="*/ 548 w 3364"/>
                  <a:gd name="T19" fmla="*/ 247 h 421"/>
                  <a:gd name="T20" fmla="*/ 603 w 3364"/>
                  <a:gd name="T21" fmla="*/ 165 h 421"/>
                  <a:gd name="T22" fmla="*/ 685 w 3364"/>
                  <a:gd name="T23" fmla="*/ 128 h 421"/>
                  <a:gd name="T24" fmla="*/ 1316 w 3364"/>
                  <a:gd name="T25" fmla="*/ 119 h 421"/>
                  <a:gd name="T26" fmla="*/ 1801 w 3364"/>
                  <a:gd name="T27" fmla="*/ 55 h 421"/>
                  <a:gd name="T28" fmla="*/ 2258 w 3364"/>
                  <a:gd name="T29" fmla="*/ 64 h 421"/>
                  <a:gd name="T30" fmla="*/ 2258 w 3364"/>
                  <a:gd name="T31" fmla="*/ 110 h 421"/>
                  <a:gd name="T32" fmla="*/ 2212 w 3364"/>
                  <a:gd name="T33" fmla="*/ 91 h 421"/>
                  <a:gd name="T34" fmla="*/ 2258 w 3364"/>
                  <a:gd name="T35" fmla="*/ 101 h 421"/>
                  <a:gd name="T36" fmla="*/ 2313 w 3364"/>
                  <a:gd name="T37" fmla="*/ 119 h 421"/>
                  <a:gd name="T38" fmla="*/ 2423 w 3364"/>
                  <a:gd name="T39" fmla="*/ 110 h 421"/>
                  <a:gd name="T40" fmla="*/ 2505 w 3364"/>
                  <a:gd name="T41" fmla="*/ 64 h 421"/>
                  <a:gd name="T42" fmla="*/ 3172 w 3364"/>
                  <a:gd name="T43" fmla="*/ 46 h 421"/>
                  <a:gd name="T44" fmla="*/ 3245 w 3364"/>
                  <a:gd name="T45" fmla="*/ 9 h 421"/>
                  <a:gd name="T46" fmla="*/ 3364 w 3364"/>
                  <a:gd name="T47" fmla="*/ 0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364" h="421">
                    <a:moveTo>
                      <a:pt x="0" y="165"/>
                    </a:moveTo>
                    <a:cubicBezTo>
                      <a:pt x="91" y="131"/>
                      <a:pt x="197" y="162"/>
                      <a:pt x="292" y="174"/>
                    </a:cubicBezTo>
                    <a:cubicBezTo>
                      <a:pt x="295" y="183"/>
                      <a:pt x="294" y="194"/>
                      <a:pt x="301" y="201"/>
                    </a:cubicBezTo>
                    <a:cubicBezTo>
                      <a:pt x="308" y="208"/>
                      <a:pt x="323" y="202"/>
                      <a:pt x="329" y="210"/>
                    </a:cubicBezTo>
                    <a:cubicBezTo>
                      <a:pt x="340" y="226"/>
                      <a:pt x="341" y="247"/>
                      <a:pt x="347" y="265"/>
                    </a:cubicBezTo>
                    <a:cubicBezTo>
                      <a:pt x="353" y="285"/>
                      <a:pt x="366" y="302"/>
                      <a:pt x="375" y="320"/>
                    </a:cubicBezTo>
                    <a:cubicBezTo>
                      <a:pt x="394" y="358"/>
                      <a:pt x="424" y="380"/>
                      <a:pt x="439" y="421"/>
                    </a:cubicBezTo>
                    <a:cubicBezTo>
                      <a:pt x="516" y="393"/>
                      <a:pt x="430" y="340"/>
                      <a:pt x="521" y="311"/>
                    </a:cubicBezTo>
                    <a:cubicBezTo>
                      <a:pt x="524" y="299"/>
                      <a:pt x="525" y="286"/>
                      <a:pt x="530" y="274"/>
                    </a:cubicBezTo>
                    <a:cubicBezTo>
                      <a:pt x="534" y="264"/>
                      <a:pt x="545" y="257"/>
                      <a:pt x="548" y="247"/>
                    </a:cubicBezTo>
                    <a:cubicBezTo>
                      <a:pt x="567" y="191"/>
                      <a:pt x="547" y="184"/>
                      <a:pt x="603" y="165"/>
                    </a:cubicBezTo>
                    <a:cubicBezTo>
                      <a:pt x="624" y="143"/>
                      <a:pt x="653" y="129"/>
                      <a:pt x="685" y="128"/>
                    </a:cubicBezTo>
                    <a:cubicBezTo>
                      <a:pt x="895" y="122"/>
                      <a:pt x="1106" y="122"/>
                      <a:pt x="1316" y="119"/>
                    </a:cubicBezTo>
                    <a:cubicBezTo>
                      <a:pt x="1482" y="79"/>
                      <a:pt x="1654" y="149"/>
                      <a:pt x="1801" y="55"/>
                    </a:cubicBezTo>
                    <a:cubicBezTo>
                      <a:pt x="1953" y="58"/>
                      <a:pt x="2106" y="52"/>
                      <a:pt x="2258" y="64"/>
                    </a:cubicBezTo>
                    <a:cubicBezTo>
                      <a:pt x="2310" y="68"/>
                      <a:pt x="2260" y="108"/>
                      <a:pt x="2258" y="110"/>
                    </a:cubicBezTo>
                    <a:cubicBezTo>
                      <a:pt x="2243" y="104"/>
                      <a:pt x="2212" y="108"/>
                      <a:pt x="2212" y="91"/>
                    </a:cubicBezTo>
                    <a:cubicBezTo>
                      <a:pt x="2212" y="75"/>
                      <a:pt x="2243" y="97"/>
                      <a:pt x="2258" y="101"/>
                    </a:cubicBezTo>
                    <a:cubicBezTo>
                      <a:pt x="2277" y="106"/>
                      <a:pt x="2313" y="119"/>
                      <a:pt x="2313" y="119"/>
                    </a:cubicBezTo>
                    <a:cubicBezTo>
                      <a:pt x="2350" y="116"/>
                      <a:pt x="2387" y="118"/>
                      <a:pt x="2423" y="110"/>
                    </a:cubicBezTo>
                    <a:cubicBezTo>
                      <a:pt x="2448" y="105"/>
                      <a:pt x="2471" y="66"/>
                      <a:pt x="2505" y="64"/>
                    </a:cubicBezTo>
                    <a:cubicBezTo>
                      <a:pt x="2727" y="54"/>
                      <a:pt x="2950" y="53"/>
                      <a:pt x="3172" y="46"/>
                    </a:cubicBezTo>
                    <a:cubicBezTo>
                      <a:pt x="3201" y="37"/>
                      <a:pt x="3215" y="13"/>
                      <a:pt x="3245" y="9"/>
                    </a:cubicBezTo>
                    <a:cubicBezTo>
                      <a:pt x="3284" y="4"/>
                      <a:pt x="3364" y="0"/>
                      <a:pt x="3364" y="0"/>
                    </a:cubicBezTo>
                  </a:path>
                </a:pathLst>
              </a:cu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auto">
              <a:xfrm>
                <a:off x="64" y="1277"/>
                <a:ext cx="2322" cy="286"/>
              </a:xfrm>
              <a:custGeom>
                <a:avLst/>
                <a:gdLst>
                  <a:gd name="T0" fmla="*/ 2322 w 2322"/>
                  <a:gd name="T1" fmla="*/ 286 h 286"/>
                  <a:gd name="T2" fmla="*/ 2085 w 2322"/>
                  <a:gd name="T3" fmla="*/ 232 h 286"/>
                  <a:gd name="T4" fmla="*/ 1874 w 2322"/>
                  <a:gd name="T5" fmla="*/ 158 h 286"/>
                  <a:gd name="T6" fmla="*/ 1792 w 2322"/>
                  <a:gd name="T7" fmla="*/ 149 h 286"/>
                  <a:gd name="T8" fmla="*/ 942 w 2322"/>
                  <a:gd name="T9" fmla="*/ 177 h 286"/>
                  <a:gd name="T10" fmla="*/ 878 w 2322"/>
                  <a:gd name="T11" fmla="*/ 213 h 286"/>
                  <a:gd name="T12" fmla="*/ 741 w 2322"/>
                  <a:gd name="T13" fmla="*/ 232 h 286"/>
                  <a:gd name="T14" fmla="*/ 457 w 2322"/>
                  <a:gd name="T15" fmla="*/ 222 h 286"/>
                  <a:gd name="T16" fmla="*/ 329 w 2322"/>
                  <a:gd name="T17" fmla="*/ 131 h 286"/>
                  <a:gd name="T18" fmla="*/ 37 w 2322"/>
                  <a:gd name="T19" fmla="*/ 158 h 286"/>
                  <a:gd name="T20" fmla="*/ 18 w 2322"/>
                  <a:gd name="T21" fmla="*/ 177 h 286"/>
                  <a:gd name="T22" fmla="*/ 0 w 2322"/>
                  <a:gd name="T23" fmla="*/ 204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22" h="286">
                    <a:moveTo>
                      <a:pt x="2322" y="286"/>
                    </a:moveTo>
                    <a:cubicBezTo>
                      <a:pt x="2275" y="216"/>
                      <a:pt x="2153" y="236"/>
                      <a:pt x="2085" y="232"/>
                    </a:cubicBezTo>
                    <a:cubicBezTo>
                      <a:pt x="2009" y="216"/>
                      <a:pt x="1946" y="184"/>
                      <a:pt x="1874" y="158"/>
                    </a:cubicBezTo>
                    <a:cubicBezTo>
                      <a:pt x="1848" y="149"/>
                      <a:pt x="1819" y="152"/>
                      <a:pt x="1792" y="149"/>
                    </a:cubicBezTo>
                    <a:cubicBezTo>
                      <a:pt x="1753" y="149"/>
                      <a:pt x="1161" y="0"/>
                      <a:pt x="942" y="177"/>
                    </a:cubicBezTo>
                    <a:cubicBezTo>
                      <a:pt x="900" y="210"/>
                      <a:pt x="951" y="184"/>
                      <a:pt x="878" y="213"/>
                    </a:cubicBezTo>
                    <a:cubicBezTo>
                      <a:pt x="833" y="258"/>
                      <a:pt x="811" y="236"/>
                      <a:pt x="741" y="232"/>
                    </a:cubicBezTo>
                    <a:cubicBezTo>
                      <a:pt x="646" y="227"/>
                      <a:pt x="552" y="225"/>
                      <a:pt x="457" y="222"/>
                    </a:cubicBezTo>
                    <a:cubicBezTo>
                      <a:pt x="427" y="177"/>
                      <a:pt x="381" y="148"/>
                      <a:pt x="329" y="131"/>
                    </a:cubicBezTo>
                    <a:cubicBezTo>
                      <a:pt x="221" y="135"/>
                      <a:pt x="134" y="126"/>
                      <a:pt x="37" y="158"/>
                    </a:cubicBezTo>
                    <a:cubicBezTo>
                      <a:pt x="31" y="164"/>
                      <a:pt x="24" y="170"/>
                      <a:pt x="18" y="177"/>
                    </a:cubicBezTo>
                    <a:cubicBezTo>
                      <a:pt x="11" y="185"/>
                      <a:pt x="0" y="204"/>
                      <a:pt x="0" y="204"/>
                    </a:cubicBezTo>
                  </a:path>
                </a:pathLst>
              </a:cu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66700" y="4059666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Q:  What happens here?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73276" y="4474301"/>
            <a:ext cx="678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A: Continental crust is pulled apart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39725" y="5246914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Q:  What is created here?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0" y="152400"/>
            <a:ext cx="491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 : Boundary?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725" y="685800"/>
            <a:ext cx="484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A: Divergent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77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/>
      <p:bldP spid="4113" grpId="0"/>
      <p:bldP spid="4114" grpId="0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4495800" y="2743200"/>
            <a:ext cx="4648200" cy="1600200"/>
            <a:chOff x="2832" y="1728"/>
            <a:chExt cx="2928" cy="1008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2832" y="1728"/>
              <a:ext cx="2928" cy="1008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3696" y="1824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FFFF"/>
                  </a:solidFill>
                </a:rPr>
                <a:t>continental</a:t>
              </a: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 flipV="1">
              <a:off x="2976" y="1824"/>
              <a:ext cx="0" cy="816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0" y="2743200"/>
            <a:ext cx="4343400" cy="1600200"/>
            <a:chOff x="0" y="1728"/>
            <a:chExt cx="2736" cy="1008"/>
          </a:xfrm>
        </p:grpSpPr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728"/>
              <a:ext cx="2736" cy="1008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816" y="1824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FFFF"/>
                  </a:solidFill>
                </a:rPr>
                <a:t>continental</a:t>
              </a:r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>
              <a:off x="2592" y="1824"/>
              <a:ext cx="0" cy="768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193471" y="6213787"/>
            <a:ext cx="6858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A:  Crust is destroyed by earthquakes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52400" y="4453235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Q:  What happens here?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52400" y="5062835"/>
            <a:ext cx="3276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A:  Earthquakes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269671" y="5756587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Q:  What is created here?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6700" y="152400"/>
            <a:ext cx="491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 : Boundary?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9725" y="685800"/>
            <a:ext cx="484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A: Transform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79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 tmFilter="0, 0; .2, .5; .8, .5; 1, 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500" autoRev="1" fill="hold"/>
                                        <p:tgtEl>
                                          <p:spTgt spid="51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  <p:bldP spid="5132" grpId="1"/>
      <p:bldP spid="5134" grpId="0"/>
      <p:bldP spid="5135" grpId="0"/>
      <p:bldP spid="5136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0" y="1393371"/>
            <a:ext cx="9144000" cy="5486400"/>
            <a:chOff x="0" y="864"/>
            <a:chExt cx="5760" cy="3456"/>
          </a:xfrm>
        </p:grpSpPr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0" y="2544"/>
              <a:ext cx="5760" cy="17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864"/>
              <a:ext cx="576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0" y="3429000"/>
            <a:ext cx="9144000" cy="1066800"/>
            <a:chOff x="0" y="2160"/>
            <a:chExt cx="5760" cy="672"/>
          </a:xfrm>
        </p:grpSpPr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0" y="2160"/>
              <a:ext cx="5760" cy="528"/>
              <a:chOff x="0" y="2160"/>
              <a:chExt cx="5760" cy="528"/>
            </a:xfrm>
          </p:grpSpPr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2736" cy="52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2832" y="2160"/>
                <a:ext cx="2928" cy="52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82" name="Text Box 10"/>
              <p:cNvSpPr txBox="1">
                <a:spLocks noChangeArrowheads="1"/>
              </p:cNvSpPr>
              <p:nvPr/>
            </p:nvSpPr>
            <p:spPr bwMode="auto">
              <a:xfrm>
                <a:off x="720" y="2256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oceanic</a:t>
                </a:r>
              </a:p>
            </p:txBody>
          </p:sp>
          <p:sp>
            <p:nvSpPr>
              <p:cNvPr id="3083" name="Text Box 11"/>
              <p:cNvSpPr txBox="1">
                <a:spLocks noChangeArrowheads="1"/>
              </p:cNvSpPr>
              <p:nvPr/>
            </p:nvSpPr>
            <p:spPr bwMode="auto">
              <a:xfrm>
                <a:off x="3600" y="2256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oceanic</a:t>
                </a:r>
              </a:p>
            </p:txBody>
          </p:sp>
        </p:grp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2832" y="2832"/>
              <a:ext cx="230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 rot="10800000">
              <a:off x="384" y="2832"/>
              <a:ext cx="230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381000" y="2667000"/>
            <a:ext cx="8312151" cy="3886200"/>
            <a:chOff x="240" y="1680"/>
            <a:chExt cx="5236" cy="2448"/>
          </a:xfrm>
        </p:grpSpPr>
        <p:grpSp>
          <p:nvGrpSpPr>
            <p:cNvPr id="3087" name="Group 15"/>
            <p:cNvGrpSpPr>
              <a:grpSpLocks/>
            </p:cNvGrpSpPr>
            <p:nvPr/>
          </p:nvGrpSpPr>
          <p:grpSpPr bwMode="auto">
            <a:xfrm>
              <a:off x="240" y="1680"/>
              <a:ext cx="5195" cy="539"/>
              <a:chOff x="144" y="2256"/>
              <a:chExt cx="5195" cy="539"/>
            </a:xfrm>
          </p:grpSpPr>
          <p:sp>
            <p:nvSpPr>
              <p:cNvPr id="3088" name="Freeform 16"/>
              <p:cNvSpPr>
                <a:spLocks/>
              </p:cNvSpPr>
              <p:nvPr/>
            </p:nvSpPr>
            <p:spPr bwMode="auto">
              <a:xfrm>
                <a:off x="144" y="2256"/>
                <a:ext cx="2516" cy="539"/>
              </a:xfrm>
              <a:custGeom>
                <a:avLst/>
                <a:gdLst>
                  <a:gd name="T0" fmla="*/ 0 w 2516"/>
                  <a:gd name="T1" fmla="*/ 488 h 539"/>
                  <a:gd name="T2" fmla="*/ 327 w 2516"/>
                  <a:gd name="T3" fmla="*/ 453 h 539"/>
                  <a:gd name="T4" fmla="*/ 1333 w 2516"/>
                  <a:gd name="T5" fmla="*/ 436 h 539"/>
                  <a:gd name="T6" fmla="*/ 1462 w 2516"/>
                  <a:gd name="T7" fmla="*/ 402 h 539"/>
                  <a:gd name="T8" fmla="*/ 1573 w 2516"/>
                  <a:gd name="T9" fmla="*/ 376 h 539"/>
                  <a:gd name="T10" fmla="*/ 1917 w 2516"/>
                  <a:gd name="T11" fmla="*/ 333 h 539"/>
                  <a:gd name="T12" fmla="*/ 1995 w 2516"/>
                  <a:gd name="T13" fmla="*/ 316 h 539"/>
                  <a:gd name="T14" fmla="*/ 2003 w 2516"/>
                  <a:gd name="T15" fmla="*/ 290 h 539"/>
                  <a:gd name="T16" fmla="*/ 2063 w 2516"/>
                  <a:gd name="T17" fmla="*/ 230 h 539"/>
                  <a:gd name="T18" fmla="*/ 2167 w 2516"/>
                  <a:gd name="T19" fmla="*/ 161 h 539"/>
                  <a:gd name="T20" fmla="*/ 2270 w 2516"/>
                  <a:gd name="T21" fmla="*/ 127 h 539"/>
                  <a:gd name="T22" fmla="*/ 2356 w 2516"/>
                  <a:gd name="T23" fmla="*/ 23 h 539"/>
                  <a:gd name="T24" fmla="*/ 2485 w 2516"/>
                  <a:gd name="T25" fmla="*/ 32 h 539"/>
                  <a:gd name="T26" fmla="*/ 2493 w 2516"/>
                  <a:gd name="T27" fmla="*/ 170 h 539"/>
                  <a:gd name="T28" fmla="*/ 2510 w 2516"/>
                  <a:gd name="T29" fmla="*/ 539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16" h="539">
                    <a:moveTo>
                      <a:pt x="0" y="488"/>
                    </a:moveTo>
                    <a:cubicBezTo>
                      <a:pt x="116" y="448"/>
                      <a:pt x="177" y="459"/>
                      <a:pt x="327" y="453"/>
                    </a:cubicBezTo>
                    <a:cubicBezTo>
                      <a:pt x="679" y="370"/>
                      <a:pt x="270" y="464"/>
                      <a:pt x="1333" y="436"/>
                    </a:cubicBezTo>
                    <a:cubicBezTo>
                      <a:pt x="1359" y="435"/>
                      <a:pt x="1435" y="405"/>
                      <a:pt x="1462" y="402"/>
                    </a:cubicBezTo>
                    <a:cubicBezTo>
                      <a:pt x="1499" y="389"/>
                      <a:pt x="1534" y="382"/>
                      <a:pt x="1573" y="376"/>
                    </a:cubicBezTo>
                    <a:cubicBezTo>
                      <a:pt x="1706" y="330"/>
                      <a:pt x="1739" y="339"/>
                      <a:pt x="1917" y="333"/>
                    </a:cubicBezTo>
                    <a:cubicBezTo>
                      <a:pt x="1943" y="328"/>
                      <a:pt x="1976" y="335"/>
                      <a:pt x="1995" y="316"/>
                    </a:cubicBezTo>
                    <a:cubicBezTo>
                      <a:pt x="2001" y="310"/>
                      <a:pt x="1999" y="298"/>
                      <a:pt x="2003" y="290"/>
                    </a:cubicBezTo>
                    <a:cubicBezTo>
                      <a:pt x="2017" y="262"/>
                      <a:pt x="2038" y="247"/>
                      <a:pt x="2063" y="230"/>
                    </a:cubicBezTo>
                    <a:cubicBezTo>
                      <a:pt x="2083" y="173"/>
                      <a:pt x="2115" y="175"/>
                      <a:pt x="2167" y="161"/>
                    </a:cubicBezTo>
                    <a:cubicBezTo>
                      <a:pt x="2202" y="152"/>
                      <a:pt x="2236" y="138"/>
                      <a:pt x="2270" y="127"/>
                    </a:cubicBezTo>
                    <a:cubicBezTo>
                      <a:pt x="2306" y="89"/>
                      <a:pt x="2300" y="42"/>
                      <a:pt x="2356" y="23"/>
                    </a:cubicBezTo>
                    <a:cubicBezTo>
                      <a:pt x="2399" y="26"/>
                      <a:pt x="2456" y="0"/>
                      <a:pt x="2485" y="32"/>
                    </a:cubicBezTo>
                    <a:cubicBezTo>
                      <a:pt x="2516" y="66"/>
                      <a:pt x="2491" y="124"/>
                      <a:pt x="2493" y="170"/>
                    </a:cubicBezTo>
                    <a:cubicBezTo>
                      <a:pt x="2499" y="296"/>
                      <a:pt x="2510" y="415"/>
                      <a:pt x="2510" y="539"/>
                    </a:cubicBezTo>
                  </a:path>
                </a:pathLst>
              </a:custGeom>
              <a:solidFill>
                <a:srgbClr val="8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2688" y="2256"/>
                <a:ext cx="2651" cy="527"/>
              </a:xfrm>
              <a:custGeom>
                <a:avLst/>
                <a:gdLst>
                  <a:gd name="T0" fmla="*/ 20 w 2651"/>
                  <a:gd name="T1" fmla="*/ 527 h 527"/>
                  <a:gd name="T2" fmla="*/ 20 w 2651"/>
                  <a:gd name="T3" fmla="*/ 11 h 527"/>
                  <a:gd name="T4" fmla="*/ 54 w 2651"/>
                  <a:gd name="T5" fmla="*/ 3 h 527"/>
                  <a:gd name="T6" fmla="*/ 89 w 2651"/>
                  <a:gd name="T7" fmla="*/ 11 h 527"/>
                  <a:gd name="T8" fmla="*/ 140 w 2651"/>
                  <a:gd name="T9" fmla="*/ 29 h 527"/>
                  <a:gd name="T10" fmla="*/ 286 w 2651"/>
                  <a:gd name="T11" fmla="*/ 63 h 527"/>
                  <a:gd name="T12" fmla="*/ 338 w 2651"/>
                  <a:gd name="T13" fmla="*/ 80 h 527"/>
                  <a:gd name="T14" fmla="*/ 407 w 2651"/>
                  <a:gd name="T15" fmla="*/ 166 h 527"/>
                  <a:gd name="T16" fmla="*/ 570 w 2651"/>
                  <a:gd name="T17" fmla="*/ 209 h 527"/>
                  <a:gd name="T18" fmla="*/ 647 w 2651"/>
                  <a:gd name="T19" fmla="*/ 244 h 527"/>
                  <a:gd name="T20" fmla="*/ 819 w 2651"/>
                  <a:gd name="T21" fmla="*/ 321 h 527"/>
                  <a:gd name="T22" fmla="*/ 862 w 2651"/>
                  <a:gd name="T23" fmla="*/ 347 h 527"/>
                  <a:gd name="T24" fmla="*/ 888 w 2651"/>
                  <a:gd name="T25" fmla="*/ 390 h 527"/>
                  <a:gd name="T26" fmla="*/ 1361 w 2651"/>
                  <a:gd name="T27" fmla="*/ 424 h 527"/>
                  <a:gd name="T28" fmla="*/ 2161 w 2651"/>
                  <a:gd name="T29" fmla="*/ 458 h 527"/>
                  <a:gd name="T30" fmla="*/ 2651 w 2651"/>
                  <a:gd name="T31" fmla="*/ 467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651" h="527">
                    <a:moveTo>
                      <a:pt x="20" y="527"/>
                    </a:moveTo>
                    <a:cubicBezTo>
                      <a:pt x="17" y="431"/>
                      <a:pt x="0" y="121"/>
                      <a:pt x="20" y="11"/>
                    </a:cubicBezTo>
                    <a:cubicBezTo>
                      <a:pt x="22" y="0"/>
                      <a:pt x="43" y="6"/>
                      <a:pt x="54" y="3"/>
                    </a:cubicBezTo>
                    <a:cubicBezTo>
                      <a:pt x="66" y="6"/>
                      <a:pt x="78" y="8"/>
                      <a:pt x="89" y="11"/>
                    </a:cubicBezTo>
                    <a:cubicBezTo>
                      <a:pt x="106" y="16"/>
                      <a:pt x="140" y="29"/>
                      <a:pt x="140" y="29"/>
                    </a:cubicBezTo>
                    <a:cubicBezTo>
                      <a:pt x="165" y="98"/>
                      <a:pt x="138" y="47"/>
                      <a:pt x="286" y="63"/>
                    </a:cubicBezTo>
                    <a:cubicBezTo>
                      <a:pt x="304" y="65"/>
                      <a:pt x="321" y="75"/>
                      <a:pt x="338" y="80"/>
                    </a:cubicBezTo>
                    <a:cubicBezTo>
                      <a:pt x="363" y="118"/>
                      <a:pt x="359" y="151"/>
                      <a:pt x="407" y="166"/>
                    </a:cubicBezTo>
                    <a:cubicBezTo>
                      <a:pt x="464" y="203"/>
                      <a:pt x="502" y="203"/>
                      <a:pt x="570" y="209"/>
                    </a:cubicBezTo>
                    <a:cubicBezTo>
                      <a:pt x="598" y="219"/>
                      <a:pt x="619" y="234"/>
                      <a:pt x="647" y="244"/>
                    </a:cubicBezTo>
                    <a:cubicBezTo>
                      <a:pt x="671" y="266"/>
                      <a:pt x="780" y="307"/>
                      <a:pt x="819" y="321"/>
                    </a:cubicBezTo>
                    <a:cubicBezTo>
                      <a:pt x="831" y="333"/>
                      <a:pt x="850" y="335"/>
                      <a:pt x="862" y="347"/>
                    </a:cubicBezTo>
                    <a:cubicBezTo>
                      <a:pt x="888" y="373"/>
                      <a:pt x="852" y="372"/>
                      <a:pt x="888" y="390"/>
                    </a:cubicBezTo>
                    <a:cubicBezTo>
                      <a:pt x="1005" y="448"/>
                      <a:pt x="1330" y="423"/>
                      <a:pt x="1361" y="424"/>
                    </a:cubicBezTo>
                    <a:cubicBezTo>
                      <a:pt x="1595" y="486"/>
                      <a:pt x="1941" y="454"/>
                      <a:pt x="2161" y="458"/>
                    </a:cubicBezTo>
                    <a:cubicBezTo>
                      <a:pt x="2363" y="488"/>
                      <a:pt x="2201" y="467"/>
                      <a:pt x="2651" y="467"/>
                    </a:cubicBezTo>
                  </a:path>
                </a:pathLst>
              </a:custGeom>
              <a:solidFill>
                <a:srgbClr val="8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2980" y="3840"/>
              <a:ext cx="24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B050"/>
                  </a:solidFill>
                </a:rPr>
                <a:t>A:  MID OCEAN RIDGE!!</a:t>
              </a:r>
            </a:p>
          </p:txBody>
        </p:sp>
      </p:grp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52400" y="4648200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Q:  What happens here?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52400" y="5167313"/>
            <a:ext cx="472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A: Sea-floor spreading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962400" y="5595257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Q: What is created here?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52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Q: Boundary?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8382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A</a:t>
            </a:r>
            <a:r>
              <a:rPr lang="en-US" sz="2400" b="1" dirty="0" smtClean="0">
                <a:solidFill>
                  <a:srgbClr val="7030A0"/>
                </a:solidFill>
              </a:rPr>
              <a:t>: Divergent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28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/>
      <p:bldP spid="3093" grpId="0"/>
      <p:bldP spid="3094" grpId="0"/>
      <p:bldP spid="2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2743200"/>
            <a:ext cx="9144000" cy="1066800"/>
            <a:chOff x="0" y="1728"/>
            <a:chExt cx="5760" cy="672"/>
          </a:xfrm>
        </p:grpSpPr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0" y="1728"/>
              <a:ext cx="5760" cy="528"/>
              <a:chOff x="0" y="1728"/>
              <a:chExt cx="5760" cy="528"/>
            </a:xfrm>
          </p:grpSpPr>
          <p:sp>
            <p:nvSpPr>
              <p:cNvPr id="6150" name="Rectangle 6"/>
              <p:cNvSpPr>
                <a:spLocks noChangeArrowheads="1"/>
              </p:cNvSpPr>
              <p:nvPr/>
            </p:nvSpPr>
            <p:spPr bwMode="auto">
              <a:xfrm>
                <a:off x="0" y="1728"/>
                <a:ext cx="2736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51" name="Rectangle 7"/>
              <p:cNvSpPr>
                <a:spLocks noChangeArrowheads="1"/>
              </p:cNvSpPr>
              <p:nvPr/>
            </p:nvSpPr>
            <p:spPr bwMode="auto">
              <a:xfrm>
                <a:off x="2832" y="1728"/>
                <a:ext cx="2928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52" name="Text Box 8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continental</a:t>
                </a:r>
              </a:p>
            </p:txBody>
          </p:sp>
          <p:sp>
            <p:nvSpPr>
              <p:cNvPr id="6153" name="Text Box 9"/>
              <p:cNvSpPr txBox="1">
                <a:spLocks noChangeArrowheads="1"/>
              </p:cNvSpPr>
              <p:nvPr/>
            </p:nvSpPr>
            <p:spPr bwMode="auto">
              <a:xfrm>
                <a:off x="369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continental</a:t>
                </a:r>
              </a:p>
            </p:txBody>
          </p:sp>
        </p:grp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0" y="2400"/>
              <a:ext cx="2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H="1">
              <a:off x="2880" y="2400"/>
              <a:ext cx="28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cxnSp>
        <p:nvCxnSpPr>
          <p:cNvPr id="6156" name="AutoShape 12"/>
          <p:cNvCxnSpPr>
            <a:cxnSpLocks noChangeShapeType="1"/>
            <a:stCxn id="6158" idx="0"/>
            <a:endCxn id="6158" idx="38"/>
          </p:cNvCxnSpPr>
          <p:nvPr/>
        </p:nvCxnSpPr>
        <p:spPr bwMode="auto">
          <a:xfrm>
            <a:off x="2420938" y="2819400"/>
            <a:ext cx="411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64" name="Group 20"/>
          <p:cNvGrpSpPr>
            <a:grpSpLocks/>
          </p:cNvGrpSpPr>
          <p:nvPr/>
        </p:nvGrpSpPr>
        <p:grpSpPr bwMode="auto">
          <a:xfrm>
            <a:off x="2406650" y="1408113"/>
            <a:ext cx="5959475" cy="5145087"/>
            <a:chOff x="1516" y="887"/>
            <a:chExt cx="3754" cy="3241"/>
          </a:xfrm>
        </p:grpSpPr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1516" y="887"/>
              <a:ext cx="2618" cy="891"/>
            </a:xfrm>
            <a:custGeom>
              <a:avLst/>
              <a:gdLst>
                <a:gd name="T0" fmla="*/ 8 w 2355"/>
                <a:gd name="T1" fmla="*/ 889 h 891"/>
                <a:gd name="T2" fmla="*/ 36 w 2355"/>
                <a:gd name="T3" fmla="*/ 834 h 891"/>
                <a:gd name="T4" fmla="*/ 63 w 2355"/>
                <a:gd name="T5" fmla="*/ 788 h 891"/>
                <a:gd name="T6" fmla="*/ 191 w 2355"/>
                <a:gd name="T7" fmla="*/ 679 h 891"/>
                <a:gd name="T8" fmla="*/ 200 w 2355"/>
                <a:gd name="T9" fmla="*/ 715 h 891"/>
                <a:gd name="T10" fmla="*/ 237 w 2355"/>
                <a:gd name="T11" fmla="*/ 706 h 891"/>
                <a:gd name="T12" fmla="*/ 319 w 2355"/>
                <a:gd name="T13" fmla="*/ 624 h 891"/>
                <a:gd name="T14" fmla="*/ 356 w 2355"/>
                <a:gd name="T15" fmla="*/ 478 h 891"/>
                <a:gd name="T16" fmla="*/ 411 w 2355"/>
                <a:gd name="T17" fmla="*/ 395 h 891"/>
                <a:gd name="T18" fmla="*/ 429 w 2355"/>
                <a:gd name="T19" fmla="*/ 368 h 891"/>
                <a:gd name="T20" fmla="*/ 484 w 2355"/>
                <a:gd name="T21" fmla="*/ 386 h 891"/>
                <a:gd name="T22" fmla="*/ 529 w 2355"/>
                <a:gd name="T23" fmla="*/ 468 h 891"/>
                <a:gd name="T24" fmla="*/ 584 w 2355"/>
                <a:gd name="T25" fmla="*/ 496 h 891"/>
                <a:gd name="T26" fmla="*/ 721 w 2355"/>
                <a:gd name="T27" fmla="*/ 404 h 891"/>
                <a:gd name="T28" fmla="*/ 740 w 2355"/>
                <a:gd name="T29" fmla="*/ 350 h 891"/>
                <a:gd name="T30" fmla="*/ 813 w 2355"/>
                <a:gd name="T31" fmla="*/ 130 h 891"/>
                <a:gd name="T32" fmla="*/ 941 w 2355"/>
                <a:gd name="T33" fmla="*/ 139 h 891"/>
                <a:gd name="T34" fmla="*/ 987 w 2355"/>
                <a:gd name="T35" fmla="*/ 148 h 891"/>
                <a:gd name="T36" fmla="*/ 1005 w 2355"/>
                <a:gd name="T37" fmla="*/ 222 h 891"/>
                <a:gd name="T38" fmla="*/ 1060 w 2355"/>
                <a:gd name="T39" fmla="*/ 158 h 891"/>
                <a:gd name="T40" fmla="*/ 1115 w 2355"/>
                <a:gd name="T41" fmla="*/ 30 h 891"/>
                <a:gd name="T42" fmla="*/ 1160 w 2355"/>
                <a:gd name="T43" fmla="*/ 2 h 891"/>
                <a:gd name="T44" fmla="*/ 1261 w 2355"/>
                <a:gd name="T45" fmla="*/ 203 h 891"/>
                <a:gd name="T46" fmla="*/ 1343 w 2355"/>
                <a:gd name="T47" fmla="*/ 94 h 891"/>
                <a:gd name="T48" fmla="*/ 1425 w 2355"/>
                <a:gd name="T49" fmla="*/ 130 h 891"/>
                <a:gd name="T50" fmla="*/ 1444 w 2355"/>
                <a:gd name="T51" fmla="*/ 267 h 891"/>
                <a:gd name="T52" fmla="*/ 1453 w 2355"/>
                <a:gd name="T53" fmla="*/ 222 h 891"/>
                <a:gd name="T54" fmla="*/ 1471 w 2355"/>
                <a:gd name="T55" fmla="*/ 203 h 891"/>
                <a:gd name="T56" fmla="*/ 1526 w 2355"/>
                <a:gd name="T57" fmla="*/ 231 h 891"/>
                <a:gd name="T58" fmla="*/ 1572 w 2355"/>
                <a:gd name="T59" fmla="*/ 423 h 891"/>
                <a:gd name="T60" fmla="*/ 1773 w 2355"/>
                <a:gd name="T61" fmla="*/ 414 h 891"/>
                <a:gd name="T62" fmla="*/ 1837 w 2355"/>
                <a:gd name="T63" fmla="*/ 404 h 891"/>
                <a:gd name="T64" fmla="*/ 1919 w 2355"/>
                <a:gd name="T65" fmla="*/ 496 h 891"/>
                <a:gd name="T66" fmla="*/ 2111 w 2355"/>
                <a:gd name="T67" fmla="*/ 578 h 891"/>
                <a:gd name="T68" fmla="*/ 2193 w 2355"/>
                <a:gd name="T69" fmla="*/ 670 h 891"/>
                <a:gd name="T70" fmla="*/ 2203 w 2355"/>
                <a:gd name="T71" fmla="*/ 779 h 891"/>
                <a:gd name="T72" fmla="*/ 2230 w 2355"/>
                <a:gd name="T73" fmla="*/ 788 h 891"/>
                <a:gd name="T74" fmla="*/ 2321 w 2355"/>
                <a:gd name="T75" fmla="*/ 807 h 891"/>
                <a:gd name="T76" fmla="*/ 2340 w 2355"/>
                <a:gd name="T77" fmla="*/ 889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55" h="891">
                  <a:moveTo>
                    <a:pt x="8" y="889"/>
                  </a:moveTo>
                  <a:cubicBezTo>
                    <a:pt x="30" y="799"/>
                    <a:pt x="0" y="891"/>
                    <a:pt x="36" y="834"/>
                  </a:cubicBezTo>
                  <a:cubicBezTo>
                    <a:pt x="77" y="767"/>
                    <a:pt x="11" y="843"/>
                    <a:pt x="63" y="788"/>
                  </a:cubicBezTo>
                  <a:cubicBezTo>
                    <a:pt x="75" y="654"/>
                    <a:pt x="57" y="667"/>
                    <a:pt x="191" y="679"/>
                  </a:cubicBezTo>
                  <a:cubicBezTo>
                    <a:pt x="194" y="691"/>
                    <a:pt x="189" y="709"/>
                    <a:pt x="200" y="715"/>
                  </a:cubicBezTo>
                  <a:cubicBezTo>
                    <a:pt x="211" y="721"/>
                    <a:pt x="225" y="711"/>
                    <a:pt x="237" y="706"/>
                  </a:cubicBezTo>
                  <a:cubicBezTo>
                    <a:pt x="272" y="691"/>
                    <a:pt x="299" y="654"/>
                    <a:pt x="319" y="624"/>
                  </a:cubicBezTo>
                  <a:cubicBezTo>
                    <a:pt x="333" y="580"/>
                    <a:pt x="336" y="518"/>
                    <a:pt x="356" y="478"/>
                  </a:cubicBezTo>
                  <a:cubicBezTo>
                    <a:pt x="361" y="468"/>
                    <a:pt x="399" y="413"/>
                    <a:pt x="411" y="395"/>
                  </a:cubicBezTo>
                  <a:cubicBezTo>
                    <a:pt x="417" y="386"/>
                    <a:pt x="429" y="368"/>
                    <a:pt x="429" y="368"/>
                  </a:cubicBezTo>
                  <a:cubicBezTo>
                    <a:pt x="447" y="374"/>
                    <a:pt x="466" y="380"/>
                    <a:pt x="484" y="386"/>
                  </a:cubicBezTo>
                  <a:cubicBezTo>
                    <a:pt x="507" y="394"/>
                    <a:pt x="510" y="452"/>
                    <a:pt x="529" y="468"/>
                  </a:cubicBezTo>
                  <a:cubicBezTo>
                    <a:pt x="545" y="481"/>
                    <a:pt x="567" y="485"/>
                    <a:pt x="584" y="496"/>
                  </a:cubicBezTo>
                  <a:cubicBezTo>
                    <a:pt x="639" y="483"/>
                    <a:pt x="682" y="444"/>
                    <a:pt x="721" y="404"/>
                  </a:cubicBezTo>
                  <a:cubicBezTo>
                    <a:pt x="723" y="399"/>
                    <a:pt x="739" y="355"/>
                    <a:pt x="740" y="350"/>
                  </a:cubicBezTo>
                  <a:cubicBezTo>
                    <a:pt x="748" y="274"/>
                    <a:pt x="722" y="159"/>
                    <a:pt x="813" y="130"/>
                  </a:cubicBezTo>
                  <a:cubicBezTo>
                    <a:pt x="856" y="133"/>
                    <a:pt x="898" y="135"/>
                    <a:pt x="941" y="139"/>
                  </a:cubicBezTo>
                  <a:cubicBezTo>
                    <a:pt x="957" y="141"/>
                    <a:pt x="974" y="139"/>
                    <a:pt x="987" y="148"/>
                  </a:cubicBezTo>
                  <a:cubicBezTo>
                    <a:pt x="1008" y="162"/>
                    <a:pt x="1000" y="197"/>
                    <a:pt x="1005" y="222"/>
                  </a:cubicBezTo>
                  <a:cubicBezTo>
                    <a:pt x="1031" y="194"/>
                    <a:pt x="1047" y="196"/>
                    <a:pt x="1060" y="158"/>
                  </a:cubicBezTo>
                  <a:cubicBezTo>
                    <a:pt x="1070" y="63"/>
                    <a:pt x="1055" y="78"/>
                    <a:pt x="1115" y="30"/>
                  </a:cubicBezTo>
                  <a:cubicBezTo>
                    <a:pt x="1153" y="0"/>
                    <a:pt x="1111" y="18"/>
                    <a:pt x="1160" y="2"/>
                  </a:cubicBezTo>
                  <a:cubicBezTo>
                    <a:pt x="1299" y="17"/>
                    <a:pt x="1252" y="31"/>
                    <a:pt x="1261" y="203"/>
                  </a:cubicBezTo>
                  <a:cubicBezTo>
                    <a:pt x="1278" y="151"/>
                    <a:pt x="1287" y="113"/>
                    <a:pt x="1343" y="94"/>
                  </a:cubicBezTo>
                  <a:cubicBezTo>
                    <a:pt x="1408" y="115"/>
                    <a:pt x="1382" y="101"/>
                    <a:pt x="1425" y="130"/>
                  </a:cubicBezTo>
                  <a:cubicBezTo>
                    <a:pt x="1429" y="195"/>
                    <a:pt x="1419" y="367"/>
                    <a:pt x="1444" y="267"/>
                  </a:cubicBezTo>
                  <a:cubicBezTo>
                    <a:pt x="1448" y="252"/>
                    <a:pt x="1447" y="236"/>
                    <a:pt x="1453" y="222"/>
                  </a:cubicBezTo>
                  <a:cubicBezTo>
                    <a:pt x="1456" y="214"/>
                    <a:pt x="1465" y="209"/>
                    <a:pt x="1471" y="203"/>
                  </a:cubicBezTo>
                  <a:cubicBezTo>
                    <a:pt x="1482" y="207"/>
                    <a:pt x="1522" y="216"/>
                    <a:pt x="1526" y="231"/>
                  </a:cubicBezTo>
                  <a:cubicBezTo>
                    <a:pt x="1544" y="292"/>
                    <a:pt x="1523" y="374"/>
                    <a:pt x="1572" y="423"/>
                  </a:cubicBezTo>
                  <a:cubicBezTo>
                    <a:pt x="1639" y="420"/>
                    <a:pt x="1706" y="422"/>
                    <a:pt x="1773" y="414"/>
                  </a:cubicBezTo>
                  <a:cubicBezTo>
                    <a:pt x="1870" y="402"/>
                    <a:pt x="1721" y="376"/>
                    <a:pt x="1837" y="404"/>
                  </a:cubicBezTo>
                  <a:cubicBezTo>
                    <a:pt x="1867" y="436"/>
                    <a:pt x="1882" y="471"/>
                    <a:pt x="1919" y="496"/>
                  </a:cubicBezTo>
                  <a:cubicBezTo>
                    <a:pt x="1962" y="560"/>
                    <a:pt x="2040" y="564"/>
                    <a:pt x="2111" y="578"/>
                  </a:cubicBezTo>
                  <a:cubicBezTo>
                    <a:pt x="2148" y="602"/>
                    <a:pt x="2163" y="639"/>
                    <a:pt x="2193" y="670"/>
                  </a:cubicBezTo>
                  <a:cubicBezTo>
                    <a:pt x="2196" y="706"/>
                    <a:pt x="2192" y="744"/>
                    <a:pt x="2203" y="779"/>
                  </a:cubicBezTo>
                  <a:cubicBezTo>
                    <a:pt x="2206" y="788"/>
                    <a:pt x="2221" y="785"/>
                    <a:pt x="2230" y="788"/>
                  </a:cubicBezTo>
                  <a:cubicBezTo>
                    <a:pt x="2281" y="806"/>
                    <a:pt x="2238" y="795"/>
                    <a:pt x="2321" y="807"/>
                  </a:cubicBezTo>
                  <a:cubicBezTo>
                    <a:pt x="2355" y="840"/>
                    <a:pt x="2340" y="816"/>
                    <a:pt x="2340" y="889"/>
                  </a:cubicBezTo>
                </a:path>
              </a:pathLst>
            </a:custGeom>
            <a:solidFill>
              <a:srgbClr val="99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3562" y="3840"/>
              <a:ext cx="17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B050"/>
                  </a:solidFill>
                </a:rPr>
                <a:t>A: MOUNTAINS!!</a:t>
              </a:r>
            </a:p>
          </p:txBody>
        </p:sp>
      </p:grp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28600" y="3962400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Q:  What happens here?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302941" y="4503815"/>
            <a:ext cx="906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A:  2 continental plates push against each other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975225" y="5560741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Q: What is created here?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700" y="152400"/>
            <a:ext cx="491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 : Boundary?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9725" y="685800"/>
            <a:ext cx="484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A: Convergent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7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6162" grpId="0"/>
      <p:bldP spid="6163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4038600"/>
            <a:ext cx="9144000" cy="2819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0" y="3429000"/>
            <a:ext cx="9144000" cy="1143000"/>
            <a:chOff x="0" y="2160"/>
            <a:chExt cx="5760" cy="720"/>
          </a:xfrm>
        </p:grpSpPr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0" y="2160"/>
              <a:ext cx="2736" cy="52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2832" y="2160"/>
              <a:ext cx="2928" cy="528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720" y="2256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FFFF"/>
                  </a:solidFill>
                </a:rPr>
                <a:t>oceanic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3600" y="2256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FFFF"/>
                  </a:solidFill>
                </a:rPr>
                <a:t>oceanic</a:t>
              </a:r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0" y="2880"/>
              <a:ext cx="2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H="1">
              <a:off x="2880" y="2880"/>
              <a:ext cx="28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181" name="Group 13"/>
          <p:cNvGrpSpPr>
            <a:grpSpLocks/>
          </p:cNvGrpSpPr>
          <p:nvPr/>
        </p:nvGrpSpPr>
        <p:grpSpPr bwMode="auto">
          <a:xfrm>
            <a:off x="2590800" y="4038601"/>
            <a:ext cx="9906000" cy="2316163"/>
            <a:chOff x="1632" y="2544"/>
            <a:chExt cx="6240" cy="1459"/>
          </a:xfrm>
        </p:grpSpPr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 rot="-2112836">
              <a:off x="1632" y="2544"/>
              <a:ext cx="1488" cy="528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3024" y="3715"/>
              <a:ext cx="48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B050"/>
                  </a:solidFill>
                </a:rPr>
                <a:t>A:  Deep-ocean trench</a:t>
              </a:r>
            </a:p>
          </p:txBody>
        </p:sp>
      </p:grp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52400" y="1600200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Q:  What happens here?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09600" y="2061865"/>
            <a:ext cx="944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A:  </a:t>
            </a:r>
            <a:r>
              <a:rPr lang="en-US" sz="2400" b="1" dirty="0" err="1">
                <a:solidFill>
                  <a:srgbClr val="FF0000"/>
                </a:solidFill>
              </a:rPr>
              <a:t>Subduction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191000" y="53340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Q: What is created here?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700" y="152400"/>
            <a:ext cx="491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 : Boundary?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9725" y="685800"/>
            <a:ext cx="484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A: Convergent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3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/>
      <p:bldP spid="7185" grpId="0"/>
      <p:bldP spid="7186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0" y="2743200"/>
            <a:ext cx="9144000" cy="1066800"/>
            <a:chOff x="0" y="1728"/>
            <a:chExt cx="5760" cy="672"/>
          </a:xfrm>
        </p:grpSpPr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0" y="1728"/>
              <a:ext cx="5760" cy="528"/>
              <a:chOff x="0" y="1728"/>
              <a:chExt cx="5760" cy="528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0" y="1728"/>
                <a:ext cx="2736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2" name="Rectangle 6"/>
              <p:cNvSpPr>
                <a:spLocks noChangeArrowheads="1"/>
              </p:cNvSpPr>
              <p:nvPr/>
            </p:nvSpPr>
            <p:spPr bwMode="auto">
              <a:xfrm>
                <a:off x="2832" y="1728"/>
                <a:ext cx="2928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3" name="Text Box 7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continental</a:t>
                </a:r>
              </a:p>
            </p:txBody>
          </p:sp>
          <p:sp>
            <p:nvSpPr>
              <p:cNvPr id="4104" name="Text Box 8"/>
              <p:cNvSpPr txBox="1">
                <a:spLocks noChangeArrowheads="1"/>
              </p:cNvSpPr>
              <p:nvPr/>
            </p:nvSpPr>
            <p:spPr bwMode="auto">
              <a:xfrm>
                <a:off x="369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continental</a:t>
                </a:r>
              </a:p>
            </p:txBody>
          </p:sp>
        </p:grp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2832" y="2400"/>
              <a:ext cx="25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 flipH="1">
              <a:off x="240" y="2400"/>
              <a:ext cx="24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101600" y="2027238"/>
            <a:ext cx="8969375" cy="4167187"/>
            <a:chOff x="64" y="1277"/>
            <a:chExt cx="5650" cy="2625"/>
          </a:xfrm>
        </p:grpSpPr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264" y="3614"/>
              <a:ext cx="2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B050"/>
                  </a:solidFill>
                </a:rPr>
                <a:t>A:  RIFT VALLEY!!</a:t>
              </a:r>
            </a:p>
          </p:txBody>
        </p:sp>
        <p:grpSp>
          <p:nvGrpSpPr>
            <p:cNvPr id="4109" name="Group 13"/>
            <p:cNvGrpSpPr>
              <a:grpSpLocks/>
            </p:cNvGrpSpPr>
            <p:nvPr/>
          </p:nvGrpSpPr>
          <p:grpSpPr bwMode="auto">
            <a:xfrm>
              <a:off x="64" y="1277"/>
              <a:ext cx="5650" cy="552"/>
              <a:chOff x="64" y="1277"/>
              <a:chExt cx="5650" cy="552"/>
            </a:xfrm>
          </p:grpSpPr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2350" y="1408"/>
                <a:ext cx="3364" cy="421"/>
              </a:xfrm>
              <a:custGeom>
                <a:avLst/>
                <a:gdLst>
                  <a:gd name="T0" fmla="*/ 0 w 3364"/>
                  <a:gd name="T1" fmla="*/ 165 h 421"/>
                  <a:gd name="T2" fmla="*/ 292 w 3364"/>
                  <a:gd name="T3" fmla="*/ 174 h 421"/>
                  <a:gd name="T4" fmla="*/ 301 w 3364"/>
                  <a:gd name="T5" fmla="*/ 201 h 421"/>
                  <a:gd name="T6" fmla="*/ 329 w 3364"/>
                  <a:gd name="T7" fmla="*/ 210 h 421"/>
                  <a:gd name="T8" fmla="*/ 347 w 3364"/>
                  <a:gd name="T9" fmla="*/ 265 h 421"/>
                  <a:gd name="T10" fmla="*/ 375 w 3364"/>
                  <a:gd name="T11" fmla="*/ 320 h 421"/>
                  <a:gd name="T12" fmla="*/ 439 w 3364"/>
                  <a:gd name="T13" fmla="*/ 421 h 421"/>
                  <a:gd name="T14" fmla="*/ 521 w 3364"/>
                  <a:gd name="T15" fmla="*/ 311 h 421"/>
                  <a:gd name="T16" fmla="*/ 530 w 3364"/>
                  <a:gd name="T17" fmla="*/ 274 h 421"/>
                  <a:gd name="T18" fmla="*/ 548 w 3364"/>
                  <a:gd name="T19" fmla="*/ 247 h 421"/>
                  <a:gd name="T20" fmla="*/ 603 w 3364"/>
                  <a:gd name="T21" fmla="*/ 165 h 421"/>
                  <a:gd name="T22" fmla="*/ 685 w 3364"/>
                  <a:gd name="T23" fmla="*/ 128 h 421"/>
                  <a:gd name="T24" fmla="*/ 1316 w 3364"/>
                  <a:gd name="T25" fmla="*/ 119 h 421"/>
                  <a:gd name="T26" fmla="*/ 1801 w 3364"/>
                  <a:gd name="T27" fmla="*/ 55 h 421"/>
                  <a:gd name="T28" fmla="*/ 2258 w 3364"/>
                  <a:gd name="T29" fmla="*/ 64 h 421"/>
                  <a:gd name="T30" fmla="*/ 2258 w 3364"/>
                  <a:gd name="T31" fmla="*/ 110 h 421"/>
                  <a:gd name="T32" fmla="*/ 2212 w 3364"/>
                  <a:gd name="T33" fmla="*/ 91 h 421"/>
                  <a:gd name="T34" fmla="*/ 2258 w 3364"/>
                  <a:gd name="T35" fmla="*/ 101 h 421"/>
                  <a:gd name="T36" fmla="*/ 2313 w 3364"/>
                  <a:gd name="T37" fmla="*/ 119 h 421"/>
                  <a:gd name="T38" fmla="*/ 2423 w 3364"/>
                  <a:gd name="T39" fmla="*/ 110 h 421"/>
                  <a:gd name="T40" fmla="*/ 2505 w 3364"/>
                  <a:gd name="T41" fmla="*/ 64 h 421"/>
                  <a:gd name="T42" fmla="*/ 3172 w 3364"/>
                  <a:gd name="T43" fmla="*/ 46 h 421"/>
                  <a:gd name="T44" fmla="*/ 3245 w 3364"/>
                  <a:gd name="T45" fmla="*/ 9 h 421"/>
                  <a:gd name="T46" fmla="*/ 3364 w 3364"/>
                  <a:gd name="T47" fmla="*/ 0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364" h="421">
                    <a:moveTo>
                      <a:pt x="0" y="165"/>
                    </a:moveTo>
                    <a:cubicBezTo>
                      <a:pt x="91" y="131"/>
                      <a:pt x="197" y="162"/>
                      <a:pt x="292" y="174"/>
                    </a:cubicBezTo>
                    <a:cubicBezTo>
                      <a:pt x="295" y="183"/>
                      <a:pt x="294" y="194"/>
                      <a:pt x="301" y="201"/>
                    </a:cubicBezTo>
                    <a:cubicBezTo>
                      <a:pt x="308" y="208"/>
                      <a:pt x="323" y="202"/>
                      <a:pt x="329" y="210"/>
                    </a:cubicBezTo>
                    <a:cubicBezTo>
                      <a:pt x="340" y="226"/>
                      <a:pt x="341" y="247"/>
                      <a:pt x="347" y="265"/>
                    </a:cubicBezTo>
                    <a:cubicBezTo>
                      <a:pt x="353" y="285"/>
                      <a:pt x="366" y="302"/>
                      <a:pt x="375" y="320"/>
                    </a:cubicBezTo>
                    <a:cubicBezTo>
                      <a:pt x="394" y="358"/>
                      <a:pt x="424" y="380"/>
                      <a:pt x="439" y="421"/>
                    </a:cubicBezTo>
                    <a:cubicBezTo>
                      <a:pt x="516" y="393"/>
                      <a:pt x="430" y="340"/>
                      <a:pt x="521" y="311"/>
                    </a:cubicBezTo>
                    <a:cubicBezTo>
                      <a:pt x="524" y="299"/>
                      <a:pt x="525" y="286"/>
                      <a:pt x="530" y="274"/>
                    </a:cubicBezTo>
                    <a:cubicBezTo>
                      <a:pt x="534" y="264"/>
                      <a:pt x="545" y="257"/>
                      <a:pt x="548" y="247"/>
                    </a:cubicBezTo>
                    <a:cubicBezTo>
                      <a:pt x="567" y="191"/>
                      <a:pt x="547" y="184"/>
                      <a:pt x="603" y="165"/>
                    </a:cubicBezTo>
                    <a:cubicBezTo>
                      <a:pt x="624" y="143"/>
                      <a:pt x="653" y="129"/>
                      <a:pt x="685" y="128"/>
                    </a:cubicBezTo>
                    <a:cubicBezTo>
                      <a:pt x="895" y="122"/>
                      <a:pt x="1106" y="122"/>
                      <a:pt x="1316" y="119"/>
                    </a:cubicBezTo>
                    <a:cubicBezTo>
                      <a:pt x="1482" y="79"/>
                      <a:pt x="1654" y="149"/>
                      <a:pt x="1801" y="55"/>
                    </a:cubicBezTo>
                    <a:cubicBezTo>
                      <a:pt x="1953" y="58"/>
                      <a:pt x="2106" y="52"/>
                      <a:pt x="2258" y="64"/>
                    </a:cubicBezTo>
                    <a:cubicBezTo>
                      <a:pt x="2310" y="68"/>
                      <a:pt x="2260" y="108"/>
                      <a:pt x="2258" y="110"/>
                    </a:cubicBezTo>
                    <a:cubicBezTo>
                      <a:pt x="2243" y="104"/>
                      <a:pt x="2212" y="108"/>
                      <a:pt x="2212" y="91"/>
                    </a:cubicBezTo>
                    <a:cubicBezTo>
                      <a:pt x="2212" y="75"/>
                      <a:pt x="2243" y="97"/>
                      <a:pt x="2258" y="101"/>
                    </a:cubicBezTo>
                    <a:cubicBezTo>
                      <a:pt x="2277" y="106"/>
                      <a:pt x="2313" y="119"/>
                      <a:pt x="2313" y="119"/>
                    </a:cubicBezTo>
                    <a:cubicBezTo>
                      <a:pt x="2350" y="116"/>
                      <a:pt x="2387" y="118"/>
                      <a:pt x="2423" y="110"/>
                    </a:cubicBezTo>
                    <a:cubicBezTo>
                      <a:pt x="2448" y="105"/>
                      <a:pt x="2471" y="66"/>
                      <a:pt x="2505" y="64"/>
                    </a:cubicBezTo>
                    <a:cubicBezTo>
                      <a:pt x="2727" y="54"/>
                      <a:pt x="2950" y="53"/>
                      <a:pt x="3172" y="46"/>
                    </a:cubicBezTo>
                    <a:cubicBezTo>
                      <a:pt x="3201" y="37"/>
                      <a:pt x="3215" y="13"/>
                      <a:pt x="3245" y="9"/>
                    </a:cubicBezTo>
                    <a:cubicBezTo>
                      <a:pt x="3284" y="4"/>
                      <a:pt x="3364" y="0"/>
                      <a:pt x="3364" y="0"/>
                    </a:cubicBezTo>
                  </a:path>
                </a:pathLst>
              </a:cu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auto">
              <a:xfrm>
                <a:off x="64" y="1277"/>
                <a:ext cx="2322" cy="286"/>
              </a:xfrm>
              <a:custGeom>
                <a:avLst/>
                <a:gdLst>
                  <a:gd name="T0" fmla="*/ 2322 w 2322"/>
                  <a:gd name="T1" fmla="*/ 286 h 286"/>
                  <a:gd name="T2" fmla="*/ 2085 w 2322"/>
                  <a:gd name="T3" fmla="*/ 232 h 286"/>
                  <a:gd name="T4" fmla="*/ 1874 w 2322"/>
                  <a:gd name="T5" fmla="*/ 158 h 286"/>
                  <a:gd name="T6" fmla="*/ 1792 w 2322"/>
                  <a:gd name="T7" fmla="*/ 149 h 286"/>
                  <a:gd name="T8" fmla="*/ 942 w 2322"/>
                  <a:gd name="T9" fmla="*/ 177 h 286"/>
                  <a:gd name="T10" fmla="*/ 878 w 2322"/>
                  <a:gd name="T11" fmla="*/ 213 h 286"/>
                  <a:gd name="T12" fmla="*/ 741 w 2322"/>
                  <a:gd name="T13" fmla="*/ 232 h 286"/>
                  <a:gd name="T14" fmla="*/ 457 w 2322"/>
                  <a:gd name="T15" fmla="*/ 222 h 286"/>
                  <a:gd name="T16" fmla="*/ 329 w 2322"/>
                  <a:gd name="T17" fmla="*/ 131 h 286"/>
                  <a:gd name="T18" fmla="*/ 37 w 2322"/>
                  <a:gd name="T19" fmla="*/ 158 h 286"/>
                  <a:gd name="T20" fmla="*/ 18 w 2322"/>
                  <a:gd name="T21" fmla="*/ 177 h 286"/>
                  <a:gd name="T22" fmla="*/ 0 w 2322"/>
                  <a:gd name="T23" fmla="*/ 204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22" h="286">
                    <a:moveTo>
                      <a:pt x="2322" y="286"/>
                    </a:moveTo>
                    <a:cubicBezTo>
                      <a:pt x="2275" y="216"/>
                      <a:pt x="2153" y="236"/>
                      <a:pt x="2085" y="232"/>
                    </a:cubicBezTo>
                    <a:cubicBezTo>
                      <a:pt x="2009" y="216"/>
                      <a:pt x="1946" y="184"/>
                      <a:pt x="1874" y="158"/>
                    </a:cubicBezTo>
                    <a:cubicBezTo>
                      <a:pt x="1848" y="149"/>
                      <a:pt x="1819" y="152"/>
                      <a:pt x="1792" y="149"/>
                    </a:cubicBezTo>
                    <a:cubicBezTo>
                      <a:pt x="1753" y="149"/>
                      <a:pt x="1161" y="0"/>
                      <a:pt x="942" y="177"/>
                    </a:cubicBezTo>
                    <a:cubicBezTo>
                      <a:pt x="900" y="210"/>
                      <a:pt x="951" y="184"/>
                      <a:pt x="878" y="213"/>
                    </a:cubicBezTo>
                    <a:cubicBezTo>
                      <a:pt x="833" y="258"/>
                      <a:pt x="811" y="236"/>
                      <a:pt x="741" y="232"/>
                    </a:cubicBezTo>
                    <a:cubicBezTo>
                      <a:pt x="646" y="227"/>
                      <a:pt x="552" y="225"/>
                      <a:pt x="457" y="222"/>
                    </a:cubicBezTo>
                    <a:cubicBezTo>
                      <a:pt x="427" y="177"/>
                      <a:pt x="381" y="148"/>
                      <a:pt x="329" y="131"/>
                    </a:cubicBezTo>
                    <a:cubicBezTo>
                      <a:pt x="221" y="135"/>
                      <a:pt x="134" y="126"/>
                      <a:pt x="37" y="158"/>
                    </a:cubicBezTo>
                    <a:cubicBezTo>
                      <a:pt x="31" y="164"/>
                      <a:pt x="24" y="170"/>
                      <a:pt x="18" y="177"/>
                    </a:cubicBezTo>
                    <a:cubicBezTo>
                      <a:pt x="11" y="185"/>
                      <a:pt x="0" y="204"/>
                      <a:pt x="0" y="204"/>
                    </a:cubicBezTo>
                  </a:path>
                </a:pathLst>
              </a:cu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66700" y="4059666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Q:  What happens here?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73276" y="4474301"/>
            <a:ext cx="678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A: Continental crust is pulled apart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39725" y="5246914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Q:  What is created here?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0" y="152400"/>
            <a:ext cx="491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 : Boundary?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725" y="685800"/>
            <a:ext cx="484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A: Divergent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48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/>
      <p:bldP spid="4113" grpId="0"/>
      <p:bldP spid="4114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4038600"/>
            <a:ext cx="9144000" cy="2819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2362200"/>
            <a:ext cx="53340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4572000" y="1066800"/>
            <a:ext cx="4954588" cy="2173288"/>
          </a:xfrm>
          <a:custGeom>
            <a:avLst/>
            <a:gdLst>
              <a:gd name="T0" fmla="*/ 1 w 3121"/>
              <a:gd name="T1" fmla="*/ 1332 h 1369"/>
              <a:gd name="T2" fmla="*/ 37 w 3121"/>
              <a:gd name="T3" fmla="*/ 1131 h 1369"/>
              <a:gd name="T4" fmla="*/ 138 w 3121"/>
              <a:gd name="T5" fmla="*/ 1049 h 1369"/>
              <a:gd name="T6" fmla="*/ 193 w 3121"/>
              <a:gd name="T7" fmla="*/ 1030 h 1369"/>
              <a:gd name="T8" fmla="*/ 229 w 3121"/>
              <a:gd name="T9" fmla="*/ 976 h 1369"/>
              <a:gd name="T10" fmla="*/ 257 w 3121"/>
              <a:gd name="T11" fmla="*/ 921 h 1369"/>
              <a:gd name="T12" fmla="*/ 284 w 3121"/>
              <a:gd name="T13" fmla="*/ 912 h 1369"/>
              <a:gd name="T14" fmla="*/ 385 w 3121"/>
              <a:gd name="T15" fmla="*/ 857 h 1369"/>
              <a:gd name="T16" fmla="*/ 467 w 3121"/>
              <a:gd name="T17" fmla="*/ 774 h 1369"/>
              <a:gd name="T18" fmla="*/ 540 w 3121"/>
              <a:gd name="T19" fmla="*/ 701 h 1369"/>
              <a:gd name="T20" fmla="*/ 623 w 3121"/>
              <a:gd name="T21" fmla="*/ 656 h 1369"/>
              <a:gd name="T22" fmla="*/ 696 w 3121"/>
              <a:gd name="T23" fmla="*/ 601 h 1369"/>
              <a:gd name="T24" fmla="*/ 796 w 3121"/>
              <a:gd name="T25" fmla="*/ 528 h 1369"/>
              <a:gd name="T26" fmla="*/ 1080 w 3121"/>
              <a:gd name="T27" fmla="*/ 418 h 1369"/>
              <a:gd name="T28" fmla="*/ 1308 w 3121"/>
              <a:gd name="T29" fmla="*/ 345 h 1369"/>
              <a:gd name="T30" fmla="*/ 1647 w 3121"/>
              <a:gd name="T31" fmla="*/ 272 h 1369"/>
              <a:gd name="T32" fmla="*/ 1765 w 3121"/>
              <a:gd name="T33" fmla="*/ 226 h 1369"/>
              <a:gd name="T34" fmla="*/ 1967 w 3121"/>
              <a:gd name="T35" fmla="*/ 189 h 1369"/>
              <a:gd name="T36" fmla="*/ 2140 w 3121"/>
              <a:gd name="T37" fmla="*/ 171 h 1369"/>
              <a:gd name="T38" fmla="*/ 2305 w 3121"/>
              <a:gd name="T39" fmla="*/ 107 h 1369"/>
              <a:gd name="T40" fmla="*/ 2552 w 3121"/>
              <a:gd name="T41" fmla="*/ 61 h 1369"/>
              <a:gd name="T42" fmla="*/ 2607 w 3121"/>
              <a:gd name="T43" fmla="*/ 25 h 1369"/>
              <a:gd name="T44" fmla="*/ 2634 w 3121"/>
              <a:gd name="T45" fmla="*/ 6 h 1369"/>
              <a:gd name="T46" fmla="*/ 2680 w 3121"/>
              <a:gd name="T47" fmla="*/ 1369 h 1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21" h="1369">
                <a:moveTo>
                  <a:pt x="1" y="1332"/>
                </a:moveTo>
                <a:cubicBezTo>
                  <a:pt x="4" y="1287"/>
                  <a:pt x="0" y="1180"/>
                  <a:pt x="37" y="1131"/>
                </a:cubicBezTo>
                <a:cubicBezTo>
                  <a:pt x="69" y="1089"/>
                  <a:pt x="95" y="1077"/>
                  <a:pt x="138" y="1049"/>
                </a:cubicBezTo>
                <a:cubicBezTo>
                  <a:pt x="154" y="1038"/>
                  <a:pt x="193" y="1030"/>
                  <a:pt x="193" y="1030"/>
                </a:cubicBezTo>
                <a:cubicBezTo>
                  <a:pt x="205" y="1012"/>
                  <a:pt x="222" y="996"/>
                  <a:pt x="229" y="976"/>
                </a:cubicBezTo>
                <a:cubicBezTo>
                  <a:pt x="235" y="959"/>
                  <a:pt x="242" y="933"/>
                  <a:pt x="257" y="921"/>
                </a:cubicBezTo>
                <a:cubicBezTo>
                  <a:pt x="264" y="915"/>
                  <a:pt x="275" y="915"/>
                  <a:pt x="284" y="912"/>
                </a:cubicBezTo>
                <a:cubicBezTo>
                  <a:pt x="310" y="886"/>
                  <a:pt x="350" y="868"/>
                  <a:pt x="385" y="857"/>
                </a:cubicBezTo>
                <a:cubicBezTo>
                  <a:pt x="420" y="832"/>
                  <a:pt x="438" y="804"/>
                  <a:pt x="467" y="774"/>
                </a:cubicBezTo>
                <a:cubicBezTo>
                  <a:pt x="482" y="728"/>
                  <a:pt x="501" y="722"/>
                  <a:pt x="540" y="701"/>
                </a:cubicBezTo>
                <a:cubicBezTo>
                  <a:pt x="633" y="650"/>
                  <a:pt x="561" y="676"/>
                  <a:pt x="623" y="656"/>
                </a:cubicBezTo>
                <a:cubicBezTo>
                  <a:pt x="644" y="634"/>
                  <a:pt x="696" y="601"/>
                  <a:pt x="696" y="601"/>
                </a:cubicBezTo>
                <a:cubicBezTo>
                  <a:pt x="721" y="562"/>
                  <a:pt x="753" y="542"/>
                  <a:pt x="796" y="528"/>
                </a:cubicBezTo>
                <a:cubicBezTo>
                  <a:pt x="868" y="456"/>
                  <a:pt x="985" y="441"/>
                  <a:pt x="1080" y="418"/>
                </a:cubicBezTo>
                <a:cubicBezTo>
                  <a:pt x="1143" y="376"/>
                  <a:pt x="1233" y="357"/>
                  <a:pt x="1308" y="345"/>
                </a:cubicBezTo>
                <a:cubicBezTo>
                  <a:pt x="1417" y="300"/>
                  <a:pt x="1532" y="294"/>
                  <a:pt x="1647" y="272"/>
                </a:cubicBezTo>
                <a:cubicBezTo>
                  <a:pt x="1691" y="264"/>
                  <a:pt x="1726" y="245"/>
                  <a:pt x="1765" y="226"/>
                </a:cubicBezTo>
                <a:cubicBezTo>
                  <a:pt x="1822" y="198"/>
                  <a:pt x="1907" y="196"/>
                  <a:pt x="1967" y="189"/>
                </a:cubicBezTo>
                <a:cubicBezTo>
                  <a:pt x="2075" y="162"/>
                  <a:pt x="1888" y="206"/>
                  <a:pt x="2140" y="171"/>
                </a:cubicBezTo>
                <a:cubicBezTo>
                  <a:pt x="2196" y="163"/>
                  <a:pt x="2253" y="126"/>
                  <a:pt x="2305" y="107"/>
                </a:cubicBezTo>
                <a:cubicBezTo>
                  <a:pt x="2386" y="77"/>
                  <a:pt x="2467" y="73"/>
                  <a:pt x="2552" y="61"/>
                </a:cubicBezTo>
                <a:cubicBezTo>
                  <a:pt x="2570" y="49"/>
                  <a:pt x="2589" y="37"/>
                  <a:pt x="2607" y="25"/>
                </a:cubicBezTo>
                <a:cubicBezTo>
                  <a:pt x="2616" y="19"/>
                  <a:pt x="2634" y="6"/>
                  <a:pt x="2634" y="6"/>
                </a:cubicBezTo>
                <a:cubicBezTo>
                  <a:pt x="3121" y="112"/>
                  <a:pt x="2680" y="0"/>
                  <a:pt x="2680" y="1369"/>
                </a:cubicBezTo>
              </a:path>
            </a:pathLst>
          </a:cu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197" name="AutoShape 5"/>
          <p:cNvCxnSpPr>
            <a:cxnSpLocks noChangeShapeType="1"/>
            <a:stCxn id="8196" idx="0"/>
            <a:endCxn id="8196" idx="23"/>
          </p:cNvCxnSpPr>
          <p:nvPr/>
        </p:nvCxnSpPr>
        <p:spPr bwMode="auto">
          <a:xfrm>
            <a:off x="4573588" y="3181350"/>
            <a:ext cx="4252912" cy="58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0" y="3200400"/>
            <a:ext cx="9372600" cy="990600"/>
            <a:chOff x="0" y="2016"/>
            <a:chExt cx="5904" cy="624"/>
          </a:xfrm>
        </p:grpSpPr>
        <p:grpSp>
          <p:nvGrpSpPr>
            <p:cNvPr id="8199" name="Group 7"/>
            <p:cNvGrpSpPr>
              <a:grpSpLocks/>
            </p:cNvGrpSpPr>
            <p:nvPr/>
          </p:nvGrpSpPr>
          <p:grpSpPr bwMode="auto">
            <a:xfrm>
              <a:off x="0" y="2016"/>
              <a:ext cx="2928" cy="528"/>
              <a:chOff x="0" y="2160"/>
              <a:chExt cx="2928" cy="528"/>
            </a:xfrm>
          </p:grpSpPr>
          <p:sp>
            <p:nvSpPr>
              <p:cNvPr id="8200" name="Rectangle 8"/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2928" cy="52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720" y="2256"/>
                <a:ext cx="184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oceanic</a:t>
                </a:r>
              </a:p>
            </p:txBody>
          </p:sp>
        </p:grpSp>
        <p:grpSp>
          <p:nvGrpSpPr>
            <p:cNvPr id="8202" name="Group 10"/>
            <p:cNvGrpSpPr>
              <a:grpSpLocks/>
            </p:cNvGrpSpPr>
            <p:nvPr/>
          </p:nvGrpSpPr>
          <p:grpSpPr bwMode="auto">
            <a:xfrm>
              <a:off x="2928" y="2016"/>
              <a:ext cx="2832" cy="528"/>
              <a:chOff x="2832" y="1728"/>
              <a:chExt cx="2928" cy="528"/>
            </a:xfrm>
          </p:grpSpPr>
          <p:sp>
            <p:nvSpPr>
              <p:cNvPr id="8203" name="Rectangle 11"/>
              <p:cNvSpPr>
                <a:spLocks noChangeArrowheads="1"/>
              </p:cNvSpPr>
              <p:nvPr/>
            </p:nvSpPr>
            <p:spPr bwMode="auto">
              <a:xfrm>
                <a:off x="2832" y="1728"/>
                <a:ext cx="2928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369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continental</a:t>
                </a:r>
              </a:p>
            </p:txBody>
          </p:sp>
        </p:grp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144" y="2640"/>
              <a:ext cx="2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 flipH="1">
              <a:off x="3024" y="2640"/>
              <a:ext cx="28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4038600" y="3657600"/>
            <a:ext cx="8626475" cy="3048000"/>
            <a:chOff x="2496" y="2400"/>
            <a:chExt cx="5434" cy="1920"/>
          </a:xfrm>
        </p:grpSpPr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 rot="2617068">
              <a:off x="2496" y="2400"/>
              <a:ext cx="1392" cy="52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2506" y="4032"/>
              <a:ext cx="54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B050"/>
                  </a:solidFill>
                </a:rPr>
                <a:t>A:  Deep-ocean trench</a:t>
              </a:r>
            </a:p>
          </p:txBody>
        </p:sp>
      </p:grp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6200" y="4343400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Q:  What happens here?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85800" y="4805065"/>
            <a:ext cx="3276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</a:rPr>
              <a:t>A:  </a:t>
            </a:r>
            <a:r>
              <a:rPr lang="en-US" sz="2400" b="1" dirty="0" err="1">
                <a:solidFill>
                  <a:srgbClr val="FF0000"/>
                </a:solidFill>
              </a:rPr>
              <a:t>Subduction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505200" y="5772615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</a:rPr>
              <a:t>Q:  What is created here?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6700" y="152400"/>
            <a:ext cx="491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 : Boundary?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9725" y="685800"/>
            <a:ext cx="484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A: Convergent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91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3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/>
      <p:bldP spid="8211" grpId="0"/>
      <p:bldP spid="8212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573</Words>
  <Application>Microsoft Office PowerPoint</Application>
  <PresentationFormat>On-screen Show (4:3)</PresentationFormat>
  <Paragraphs>144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Medfield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Marjorie Heim</dc:creator>
  <cp:lastModifiedBy>Marjorie Heim</cp:lastModifiedBy>
  <cp:revision>9</cp:revision>
  <dcterms:created xsi:type="dcterms:W3CDTF">2013-06-14T14:45:17Z</dcterms:created>
  <dcterms:modified xsi:type="dcterms:W3CDTF">2013-06-14T18:45:46Z</dcterms:modified>
</cp:coreProperties>
</file>